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10B_C0A418E3.xml" ContentType="application/vnd.ms-powerpoint.comments+xml"/>
  <Override PartName="/ppt/comments/modernComment_101_469C229C.xml" ContentType="application/vnd.ms-powerpoint.comments+xml"/>
  <Override PartName="/ppt/comments/modernComment_119_4867E09B.xml" ContentType="application/vnd.ms-powerpoint.comments+xml"/>
  <Override PartName="/ppt/comments/modernComment_128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9" r:id="rId5"/>
    <p:sldMasterId id="2147483685" r:id="rId6"/>
  </p:sldMasterIdLst>
  <p:notesMasterIdLst>
    <p:notesMasterId r:id="rId64"/>
  </p:notesMasterIdLst>
  <p:sldIdLst>
    <p:sldId id="338" r:id="rId7"/>
    <p:sldId id="277" r:id="rId8"/>
    <p:sldId id="267" r:id="rId9"/>
    <p:sldId id="257" r:id="rId10"/>
    <p:sldId id="268" r:id="rId11"/>
    <p:sldId id="258" r:id="rId12"/>
    <p:sldId id="285" r:id="rId13"/>
    <p:sldId id="260" r:id="rId14"/>
    <p:sldId id="259" r:id="rId15"/>
    <p:sldId id="263" r:id="rId16"/>
    <p:sldId id="278" r:id="rId17"/>
    <p:sldId id="279" r:id="rId18"/>
    <p:sldId id="264" r:id="rId19"/>
    <p:sldId id="270" r:id="rId20"/>
    <p:sldId id="272" r:id="rId21"/>
    <p:sldId id="286" r:id="rId22"/>
    <p:sldId id="281" r:id="rId23"/>
    <p:sldId id="287" r:id="rId24"/>
    <p:sldId id="288" r:id="rId25"/>
    <p:sldId id="289" r:id="rId26"/>
    <p:sldId id="265" r:id="rId27"/>
    <p:sldId id="266" r:id="rId28"/>
    <p:sldId id="290" r:id="rId29"/>
    <p:sldId id="291" r:id="rId30"/>
    <p:sldId id="269" r:id="rId31"/>
    <p:sldId id="292" r:id="rId32"/>
    <p:sldId id="271" r:id="rId33"/>
    <p:sldId id="293" r:id="rId34"/>
    <p:sldId id="273" r:id="rId35"/>
    <p:sldId id="274" r:id="rId36"/>
    <p:sldId id="275" r:id="rId37"/>
    <p:sldId id="276" r:id="rId38"/>
    <p:sldId id="320" r:id="rId39"/>
    <p:sldId id="321" r:id="rId40"/>
    <p:sldId id="322" r:id="rId41"/>
    <p:sldId id="323" r:id="rId42"/>
    <p:sldId id="295" r:id="rId43"/>
    <p:sldId id="296" r:id="rId44"/>
    <p:sldId id="297" r:id="rId45"/>
    <p:sldId id="298" r:id="rId46"/>
    <p:sldId id="299" r:id="rId47"/>
    <p:sldId id="300" r:id="rId48"/>
    <p:sldId id="302" r:id="rId49"/>
    <p:sldId id="303" r:id="rId50"/>
    <p:sldId id="305" r:id="rId51"/>
    <p:sldId id="306" r:id="rId52"/>
    <p:sldId id="308" r:id="rId53"/>
    <p:sldId id="309" r:id="rId54"/>
    <p:sldId id="310" r:id="rId55"/>
    <p:sldId id="311" r:id="rId56"/>
    <p:sldId id="312" r:id="rId57"/>
    <p:sldId id="314" r:id="rId58"/>
    <p:sldId id="315" r:id="rId59"/>
    <p:sldId id="316" r:id="rId60"/>
    <p:sldId id="317" r:id="rId61"/>
    <p:sldId id="318" r:id="rId62"/>
    <p:sldId id="319" r:id="rId6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3D095E-88A8-867D-1DE8-7A0C42AF9607}" name="Weekley, Donovan E." initials="WD" userId="S::donovan.weekley@vandaliahealth.org::e3dd5541-3554-461b-bce0-b48999322d4d" providerId="AD"/>
  <p188:author id="{0B447867-F88F-BE9C-BE46-13EB65EC7964}" name="Morris, Adelaide N." initials="" userId="S::Adelaide.Morris@vandaliahealth.org::1829c951-a2f1-41ab-979b-e0a6f6ff4559" providerId="AD"/>
  <p188:author id="{532F5574-E66B-1E3F-A4D2-F484D61AC10E}" name="Tipping, Colleen E." initials="CT" userId="S::Colleen.Tipping@vandaliahealth.org::d264b61e-ade0-4ae4-b6cf-4a9de10b65b7" providerId="AD"/>
  <p188:author id="{C8519397-1F55-3F12-85E6-4DB347B84FC6}" name="Weekley, Donovan E." initials="" userId="S::Donovan.Weekley@vandaliahealth.org::e3dd5541-3554-461b-bce0-b48999322d4d" providerId="AD"/>
  <p188:author id="{C12F9B9E-AB82-2E97-6A76-34510EE89673}" name="Rogers, Kristan E." initials="KR" userId="S::Kristan.Rogers@vandaliahealth.org::c0e58e40-3c4a-4dc6-ad8b-b6fd99a341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01487-AA4F-498C-9578-0A53E595770C}" v="15" dt="2025-11-12T21:56:50.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4660"/>
  </p:normalViewPr>
  <p:slideViewPr>
    <p:cSldViewPr>
      <p:cViewPr varScale="1">
        <p:scale>
          <a:sx n="105" d="100"/>
          <a:sy n="105" d="100"/>
        </p:scale>
        <p:origin x="17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omments/modernComment_101_469C229C.xml><?xml version="1.0" encoding="utf-8"?>
<p188:cmLst xmlns:a="http://schemas.openxmlformats.org/drawingml/2006/main" xmlns:r="http://schemas.openxmlformats.org/officeDocument/2006/relationships" xmlns:p188="http://schemas.microsoft.com/office/powerpoint/2018/8/main">
  <p188:cm id="{F6D69FE0-5A80-425B-A6F9-20AA68D8FE13}" authorId="{532F5574-E66B-1E3F-A4D2-F484D61AC10E}" created="2025-11-11T18:44:50.279" startDate="2025-11-11T18:44:50.279" dueDate="2025-11-11T18:44:50.279" assignedTo="{0B447867-F88F-BE9C-BE46-13EB65EC7964}" title="@Morris, Adelaide N. any updates to these sepsis and stroke sections? ">
    <pc:sldMkLst xmlns:pc="http://schemas.microsoft.com/office/powerpoint/2013/main/command">
      <pc:docMk/>
      <pc:sldMk cId="1184637596" sldId="257"/>
    </pc:sldMkLst>
    <p188:txBody>
      <a:bodyPr/>
      <a:lstStyle/>
      <a:p>
        <a:r>
          <a:rPr lang="en-US"/>
          <a:t>[@Morris, Adelaide N.]  any updates to these sepsis and stroke sections? </a:t>
        </a:r>
      </a:p>
    </p188:txBody>
    <p188:extLst>
      <p:ext xmlns:p="http://schemas.openxmlformats.org/presentationml/2006/main" uri="{5BB2D875-25FF-4072-B9AC-8F64D62656EB}">
        <p228:taskDetails xmlns:p228="http://schemas.microsoft.com/office/powerpoint/2022/08/main">
          <p228:history>
            <p228:event time="2025-11-11T18:44:50.279" id="{53FAC7B2-1555-40BF-8B1C-35DCAA47163B}">
              <p228:atrbtn authorId="{532F5574-E66B-1E3F-A4D2-F484D61AC10E}"/>
              <p228:anchr>
                <p228:comment id="{F6D69FE0-5A80-425B-A6F9-20AA68D8FE13}"/>
              </p228:anchr>
              <p228:add/>
            </p228:event>
            <p228:event time="2025-11-11T18:44:50.279" id="{D5339DCA-0E6F-4064-BFFC-58FF530EC18C}">
              <p228:atrbtn authorId="{532F5574-E66B-1E3F-A4D2-F484D61AC10E}"/>
              <p228:anchr>
                <p228:comment id="{F6D69FE0-5A80-425B-A6F9-20AA68D8FE13}"/>
              </p228:anchr>
              <p228:asgn authorId="{0B447867-F88F-BE9C-BE46-13EB65EC7964}"/>
            </p228:event>
            <p228:event time="2025-11-11T18:44:50.279" id="{C509488E-D00E-46C7-AB02-E36DE60E558F}">
              <p228:atrbtn authorId="{532F5574-E66B-1E3F-A4D2-F484D61AC10E}"/>
              <p228:anchr>
                <p228:comment id="{F6D69FE0-5A80-425B-A6F9-20AA68D8FE13}"/>
              </p228:anchr>
              <p228:title val="@Morris, Adelaide N. any updates to these sepsis and stroke sections? "/>
            </p228:event>
            <p228:event time="2025-11-11T18:44:50.279" id="{D17D4A10-9A82-4913-B38A-031C96DFE8E1}">
              <p228:atrbtn authorId="{532F5574-E66B-1E3F-A4D2-F484D61AC10E}"/>
              <p228:anchr>
                <p228:comment id="{F6D69FE0-5A80-425B-A6F9-20AA68D8FE13}"/>
              </p228:anchr>
              <p228:date stDt="2025-11-11T18:44:50.279" endDt="2025-11-11T18:44:50.279"/>
            </p228:event>
          </p228:history>
        </p228:taskDetails>
      </p:ext>
    </p188:extLst>
  </p188:cm>
</p188:cmLst>
</file>

<file path=ppt/comments/modernComment_10B_C0A418E3.xml><?xml version="1.0" encoding="utf-8"?>
<p188:cmLst xmlns:a="http://schemas.openxmlformats.org/drawingml/2006/main" xmlns:r="http://schemas.openxmlformats.org/officeDocument/2006/relationships" xmlns:p188="http://schemas.microsoft.com/office/powerpoint/2018/8/main">
  <p188:cm id="{DAF28782-2084-4DEB-BFD1-7F40ECF82951}" authorId="{4E3D095E-88A8-867D-1DE8-7A0C42AF9607}" status="resolved" created="2025-11-10T17:11:08.305" startDate="2025-11-10T18:39:33.628" dueDate="2025-11-10T18:39:33.628" assignedTo="{C8519397-1F55-3F12-85E6-4DB347B84FC6}" complete="100000" title="@Weekley, Donovan E. correct we do not">
    <ac:txMkLst xmlns:ac="http://schemas.microsoft.com/office/drawing/2013/main/command">
      <pc:docMk xmlns:pc="http://schemas.microsoft.com/office/powerpoint/2013/main/command"/>
      <pc:sldMk xmlns:pc="http://schemas.microsoft.com/office/powerpoint/2013/main/command" cId="3231979747" sldId="267"/>
      <ac:spMk id="3" creationId="{00000000-0000-0000-0000-000000000000}"/>
      <ac:txMk cp="64">
        <ac:context len="833" hash="2558457990"/>
      </ac:txMk>
    </ac:txMkLst>
    <p188:pos x="2279560" y="360608"/>
    <p188:replyLst>
      <p188:reply id="{E9764663-FA84-49AC-A89E-C2DBFAEC3995}" authorId="{532F5574-E66B-1E3F-A4D2-F484D61AC10E}" created="2025-11-10T18:39:33.628">
        <p188:txBody>
          <a:bodyPr/>
          <a:lstStyle/>
          <a:p>
            <a:r>
              <a:rPr lang="en-US"/>
              <a:t>[@Weekley, Donovan E.] correct we do not</a:t>
            </a:r>
          </a:p>
        </p188:txBody>
      </p188:reply>
    </p188:replyLst>
    <p188:txBody>
      <a:bodyPr/>
      <a:lstStyle/>
      <a:p>
        <a:r>
          <a:rPr lang="en-US"/>
          <a:t>We no longer report to TJC, right?</a:t>
        </a:r>
      </a:p>
    </p188:txBody>
    <p188:extLst>
      <p:ext xmlns:p="http://schemas.openxmlformats.org/presentationml/2006/main" uri="{5BB2D875-25FF-4072-B9AC-8F64D62656EB}">
        <p228:taskDetails xmlns:p228="http://schemas.microsoft.com/office/powerpoint/2022/08/main">
          <p228:history>
            <p228:event time="2025-11-10T18:39:33.635" id="{AE2F9458-5D5E-4936-81E9-785DBA4E29C6}">
              <p228:atrbtn authorId="{532F5574-E66B-1E3F-A4D2-F484D61AC10E}"/>
              <p228:anchr>
                <p228:comment id="{E9764663-FA84-49AC-A89E-C2DBFAEC3995}"/>
              </p228:anchr>
              <p228:add/>
            </p228:event>
            <p228:event time="2025-11-10T18:39:33.635" id="{81D5EF21-2BE8-478A-9193-5FA0F537EEEE}">
              <p228:atrbtn authorId="{532F5574-E66B-1E3F-A4D2-F484D61AC10E}"/>
              <p228:anchr>
                <p228:comment id="{E9764663-FA84-49AC-A89E-C2DBFAEC3995}"/>
              </p228:anchr>
              <p228:asgn authorId="{C8519397-1F55-3F12-85E6-4DB347B84FC6}"/>
            </p228:event>
            <p228:event time="2025-11-10T18:39:33.635" id="{BEF36265-DDAD-4B6B-9787-991D584F348F}">
              <p228:atrbtn authorId="{532F5574-E66B-1E3F-A4D2-F484D61AC10E}"/>
              <p228:anchr>
                <p228:comment id="{E9764663-FA84-49AC-A89E-C2DBFAEC3995}"/>
              </p228:anchr>
              <p228:date stDt="2025-11-10T18:39:33.628" endDt="2025-11-10T18:39:33.628"/>
            </p228:event>
            <p228:event time="2025-11-10T18:39:33.635" id="{76D08B98-6416-4E79-9044-231AF917482E}">
              <p228:atrbtn authorId="{532F5574-E66B-1E3F-A4D2-F484D61AC10E}"/>
              <p228:anchr>
                <p228:comment id="{E9764663-FA84-49AC-A89E-C2DBFAEC3995}"/>
              </p228:anchr>
              <p228:title val="@Weekley, Donovan E. correct we do not"/>
            </p228:event>
            <p228:event time="2025-11-12T22:13:35.838" id="{7C3AB028-CDD0-4F22-B021-19F8B11519D8}">
              <p228:atrbtn authorId="{532F5574-E66B-1E3F-A4D2-F484D61AC10E}"/>
              <p228:anchr>
                <p228:comment id="{00000000-0000-0000-0000-000000000000}"/>
              </p228:anchr>
              <p228:pcntCmplt val="100000"/>
            </p228:event>
          </p228:history>
        </p228:taskDetails>
      </p:ext>
      <p:ext xmlns:p="http://schemas.openxmlformats.org/presentationml/2006/main" uri="{57CB4572-C831-44C2-8A1C-0ADB6CCDFE69}">
        <p223:reactions xmlns:p223="http://schemas.microsoft.com/office/powerpoint/2022/03/main">
          <p223:rxn type="👍">
            <p223:instance time="2025-11-10T18:42:11.882" authorId="{532F5574-E66B-1E3F-A4D2-F484D61AC10E}"/>
          </p223:rxn>
        </p223:reactions>
      </p:ext>
    </p188:extLst>
  </p188:cm>
</p188:cmLst>
</file>

<file path=ppt/comments/modernComment_119_4867E09B.xml><?xml version="1.0" encoding="utf-8"?>
<p188:cmLst xmlns:a="http://schemas.openxmlformats.org/drawingml/2006/main" xmlns:r="http://schemas.openxmlformats.org/officeDocument/2006/relationships" xmlns:p188="http://schemas.microsoft.com/office/powerpoint/2018/8/main">
  <p188:cm id="{EFDB9A16-BCEB-4A48-905F-7E7525E813E8}" authorId="{4E3D095E-88A8-867D-1DE8-7A0C42AF9607}" status="resolved" created="2025-11-10T17:12:39.340" complete="100000">
    <ac:txMkLst xmlns:ac="http://schemas.microsoft.com/office/drawing/2013/main/command">
      <pc:docMk xmlns:pc="http://schemas.microsoft.com/office/powerpoint/2013/main/command"/>
      <pc:sldMk xmlns:pc="http://schemas.microsoft.com/office/powerpoint/2013/main/command" cId="1214767259" sldId="281"/>
      <ac:spMk id="3" creationId="{91D65B4F-CBAF-47BC-A4EF-8963F8291C94}"/>
      <ac:txMk cp="0" len="84">
        <ac:context len="335" hash="405695179"/>
      </ac:txMk>
    </ac:txMkLst>
    <p188:pos x="4655712" y="489397"/>
    <p188:txBody>
      <a:bodyPr/>
      <a:lstStyle/>
      <a:p>
        <a:r>
          <a:rPr lang="en-US"/>
          <a:t>Should reference WHO's 5 Moments: https://cdn.who.int/media/docs/default-source/integrated-health-services-(ihs)/infection-prevention-and-control/your-5-moments-for-hand-hygiene-poster.pdf?sfvrsn=83e2fb0e_11</a:t>
        </a:r>
      </a:p>
    </p188:txBody>
  </p188:cm>
</p188:cmLst>
</file>

<file path=ppt/comments/modernComment_128_0.xml><?xml version="1.0" encoding="utf-8"?>
<p188:cmLst xmlns:a="http://schemas.openxmlformats.org/drawingml/2006/main" xmlns:r="http://schemas.openxmlformats.org/officeDocument/2006/relationships" xmlns:p188="http://schemas.microsoft.com/office/powerpoint/2018/8/main">
  <p188:cm id="{FD4A30F3-147E-413A-82E1-C60EB4697DFB}" authorId="{4E3D095E-88A8-867D-1DE8-7A0C42AF9607}" created="2025-11-10T17:17:10.971">
    <ac:txMkLst xmlns:ac="http://schemas.microsoft.com/office/drawing/2013/main/command">
      <pc:docMk xmlns:pc="http://schemas.microsoft.com/office/powerpoint/2013/main/command"/>
      <pc:sldMk xmlns:pc="http://schemas.microsoft.com/office/powerpoint/2013/main/command" cId="0" sldId="296"/>
      <ac:spMk id="27651" creationId="{9D3FDF37-D8D5-4695-B1A9-D481AFE54707}"/>
      <ac:txMk cp="73" len="80">
        <ac:context len="312" hash="2996420427"/>
      </ac:txMk>
    </ac:txMkLst>
    <p188:pos x="1596980" y="1899633"/>
    <p188:txBody>
      <a:bodyPr/>
      <a:lstStyle/>
      <a:p>
        <a:r>
          <a:rPr lang="en-US"/>
          <a:t>So many people forget this!</a:t>
        </a:r>
      </a:p>
    </p188:txBody>
    <p188:extLst>
      <p:ext xmlns:p="http://schemas.openxmlformats.org/presentationml/2006/main" uri="{57CB4572-C831-44C2-8A1C-0ADB6CCDFE69}">
        <p223:reactions xmlns:p223="http://schemas.microsoft.com/office/powerpoint/2022/03/main">
          <p223:rxn type="👍">
            <p223:instance time="2025-11-10T18:41:28.182" authorId="{532F5574-E66B-1E3F-A4D2-F484D61AC10E}"/>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A921CF99-6BB5-4403-8ED3-48DC24B2E748}" type="datetimeFigureOut">
              <a:rPr lang="en-US" smtClean="0"/>
              <a:t>11/26/2025</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C370E8EB-5BBF-4A27-96AB-0865D3F0D016}" type="slidenum">
              <a:rPr lang="en-US" smtClean="0"/>
              <a:t>‹#›</a:t>
            </a:fld>
            <a:endParaRPr lang="en-US" dirty="0"/>
          </a:p>
        </p:txBody>
      </p:sp>
    </p:spTree>
    <p:extLst>
      <p:ext uri="{BB962C8B-B14F-4D97-AF65-F5344CB8AC3E}">
        <p14:creationId xmlns:p14="http://schemas.microsoft.com/office/powerpoint/2010/main" val="43892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US" dirty="0"/>
          </a:p>
        </p:txBody>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267E2D-BEBF-467D-AF74-C47952E14D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41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6624" y="4126129"/>
            <a:ext cx="8230176" cy="925001"/>
          </a:xfrm>
        </p:spPr>
        <p:txBody>
          <a:bodyPr/>
          <a:lstStyle/>
          <a:p>
            <a:r>
              <a:rPr lang="en-US"/>
              <a:t>Click to edit Master title style</a:t>
            </a:r>
            <a:endParaRPr lang="en-US" dirty="0"/>
          </a:p>
        </p:txBody>
      </p:sp>
      <p:sp>
        <p:nvSpPr>
          <p:cNvPr id="3" name="Subtitle 2"/>
          <p:cNvSpPr>
            <a:spLocks noGrp="1"/>
          </p:cNvSpPr>
          <p:nvPr>
            <p:ph type="subTitle" idx="1"/>
          </p:nvPr>
        </p:nvSpPr>
        <p:spPr>
          <a:xfrm>
            <a:off x="456624" y="5051130"/>
            <a:ext cx="8230176" cy="791646"/>
          </a:xfrm>
        </p:spPr>
        <p:txBody>
          <a:bodyPr anchor="t">
            <a:normAutofit/>
          </a:bodyPr>
          <a:lstStyle>
            <a:lvl1pPr marL="0" indent="0" algn="l">
              <a:buNone/>
              <a:defRPr sz="2400">
                <a:solidFill>
                  <a:srgbClr val="1377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6480474"/>
            <a:ext cx="2133600" cy="365125"/>
          </a:xfrm>
        </p:spPr>
        <p:txBody>
          <a:bodyPr/>
          <a:lstStyle/>
          <a:p>
            <a:fld id="{8A1F8547-B07A-48B4-88D5-8352744AA022}" type="datetimeFigureOut">
              <a:rPr lang="en-US" smtClean="0"/>
              <a:t>11/26/2025</a:t>
            </a:fld>
            <a:endParaRPr lang="en-US" dirty="0"/>
          </a:p>
        </p:txBody>
      </p:sp>
      <p:sp>
        <p:nvSpPr>
          <p:cNvPr id="5" name="Footer Placeholder 4"/>
          <p:cNvSpPr>
            <a:spLocks noGrp="1"/>
          </p:cNvSpPr>
          <p:nvPr>
            <p:ph type="ftr" sz="quarter" idx="11"/>
          </p:nvPr>
        </p:nvSpPr>
        <p:spPr>
          <a:xfrm>
            <a:off x="3124200" y="6480474"/>
            <a:ext cx="2895600" cy="365125"/>
          </a:xfrm>
        </p:spPr>
        <p:txBody>
          <a:bodyPr/>
          <a:lstStyle/>
          <a:p>
            <a:endParaRPr lang="en-US" dirty="0"/>
          </a:p>
        </p:txBody>
      </p:sp>
      <p:sp>
        <p:nvSpPr>
          <p:cNvPr id="6" name="Slide Number Placeholder 5"/>
          <p:cNvSpPr>
            <a:spLocks noGrp="1"/>
          </p:cNvSpPr>
          <p:nvPr>
            <p:ph type="sldNum" sz="quarter" idx="12"/>
          </p:nvPr>
        </p:nvSpPr>
        <p:spPr>
          <a:xfrm>
            <a:off x="6553200" y="6480474"/>
            <a:ext cx="2133600" cy="365125"/>
          </a:xfrm>
        </p:spPr>
        <p:txBody>
          <a:bodyPr/>
          <a:lstStyle/>
          <a:p>
            <a:fld id="{D20A0C17-B6D9-4766-90C1-40D5EF996061}" type="slidenum">
              <a:rPr lang="en-US" smtClean="0"/>
              <a:t>‹#›</a:t>
            </a:fld>
            <a:endParaRPr lang="en-US" dirty="0"/>
          </a:p>
        </p:txBody>
      </p:sp>
      <p:pic>
        <p:nvPicPr>
          <p:cNvPr id="9" name="Picture 8" descr="MonHealth_PRF_2CLR_PO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278938"/>
            <a:ext cx="5282184" cy="3288792"/>
          </a:xfrm>
          <a:prstGeom prst="rect">
            <a:avLst/>
          </a:prstGeom>
        </p:spPr>
      </p:pic>
    </p:spTree>
    <p:extLst>
      <p:ext uri="{BB962C8B-B14F-4D97-AF65-F5344CB8AC3E}">
        <p14:creationId xmlns:p14="http://schemas.microsoft.com/office/powerpoint/2010/main" val="3013817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04967-8E3F-8C48-94F6-92C2F1BA43BC}" type="datetime4">
              <a:rPr lang="en-US" smtClean="0"/>
              <a:t>November 26, 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A4A9A0-91DE-004B-B424-44ECAB202845}" type="slidenum">
              <a:rPr lang="en-US" smtClean="0"/>
              <a:t>‹#›</a:t>
            </a:fld>
            <a:endParaRPr lang="en-US" dirty="0"/>
          </a:p>
        </p:txBody>
      </p:sp>
    </p:spTree>
    <p:extLst>
      <p:ext uri="{BB962C8B-B14F-4D97-AF65-F5344CB8AC3E}">
        <p14:creationId xmlns:p14="http://schemas.microsoft.com/office/powerpoint/2010/main" val="205478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BD1CC-0A13-A740-BDE3-F04DE8A1F16C}" type="datetime4">
              <a:rPr lang="en-US" smtClean="0"/>
              <a:t>November 26, 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A4A9A0-91DE-004B-B424-44ECAB202845}" type="slidenum">
              <a:rPr lang="en-US" smtClean="0"/>
              <a:t>‹#›</a:t>
            </a:fld>
            <a:endParaRPr lang="en-US" dirty="0"/>
          </a:p>
        </p:txBody>
      </p:sp>
    </p:spTree>
    <p:extLst>
      <p:ext uri="{BB962C8B-B14F-4D97-AF65-F5344CB8AC3E}">
        <p14:creationId xmlns:p14="http://schemas.microsoft.com/office/powerpoint/2010/main" val="1501632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6624" y="4126133"/>
            <a:ext cx="8230176" cy="925001"/>
          </a:xfrm>
        </p:spPr>
        <p:txBody>
          <a:bodyPr/>
          <a:lstStyle/>
          <a:p>
            <a:r>
              <a:rPr lang="en-US"/>
              <a:t>Click to edit Master title style</a:t>
            </a:r>
            <a:endParaRPr lang="en-US" dirty="0"/>
          </a:p>
        </p:txBody>
      </p:sp>
      <p:sp>
        <p:nvSpPr>
          <p:cNvPr id="3" name="Subtitle 2"/>
          <p:cNvSpPr>
            <a:spLocks noGrp="1"/>
          </p:cNvSpPr>
          <p:nvPr>
            <p:ph type="subTitle" idx="1"/>
          </p:nvPr>
        </p:nvSpPr>
        <p:spPr>
          <a:xfrm>
            <a:off x="456624" y="5051130"/>
            <a:ext cx="8230176" cy="791646"/>
          </a:xfrm>
        </p:spPr>
        <p:txBody>
          <a:bodyPr anchor="t">
            <a:normAutofit/>
          </a:bodyPr>
          <a:lstStyle>
            <a:lvl1pPr marL="0" indent="0" algn="l">
              <a:buNone/>
              <a:defRPr sz="1800">
                <a:solidFill>
                  <a:srgbClr val="137738"/>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6480478"/>
            <a:ext cx="2133600" cy="365125"/>
          </a:xfrm>
        </p:spPr>
        <p:txBody>
          <a:bodyPr/>
          <a:lstStyle/>
          <a:p>
            <a:fld id="{8DB79B11-2AAE-4E0D-9B81-CC9B41AF96DF}" type="datetimeFigureOut">
              <a:rPr lang="en-US" smtClean="0"/>
              <a:t>11/26/2025</a:t>
            </a:fld>
            <a:endParaRPr lang="en-US" dirty="0"/>
          </a:p>
        </p:txBody>
      </p:sp>
      <p:sp>
        <p:nvSpPr>
          <p:cNvPr id="5" name="Footer Placeholder 4"/>
          <p:cNvSpPr>
            <a:spLocks noGrp="1"/>
          </p:cNvSpPr>
          <p:nvPr>
            <p:ph type="ftr" sz="quarter" idx="11"/>
          </p:nvPr>
        </p:nvSpPr>
        <p:spPr>
          <a:xfrm>
            <a:off x="3124200" y="6480478"/>
            <a:ext cx="2895600" cy="365125"/>
          </a:xfrm>
        </p:spPr>
        <p:txBody>
          <a:bodyPr/>
          <a:lstStyle/>
          <a:p>
            <a:endParaRPr lang="en-US" dirty="0"/>
          </a:p>
        </p:txBody>
      </p:sp>
      <p:sp>
        <p:nvSpPr>
          <p:cNvPr id="6" name="Slide Number Placeholder 5"/>
          <p:cNvSpPr>
            <a:spLocks noGrp="1"/>
          </p:cNvSpPr>
          <p:nvPr>
            <p:ph type="sldNum" sz="quarter" idx="12"/>
          </p:nvPr>
        </p:nvSpPr>
        <p:spPr>
          <a:xfrm>
            <a:off x="6553200" y="6480478"/>
            <a:ext cx="2133600" cy="365125"/>
          </a:xfrm>
        </p:spPr>
        <p:txBody>
          <a:bodyPr/>
          <a:lstStyle/>
          <a:p>
            <a:fld id="{A910EA8A-1109-4D06-A6F2-5442EA8B5CC3}" type="slidenum">
              <a:rPr lang="en-US" smtClean="0"/>
              <a:t>‹#›</a:t>
            </a:fld>
            <a:endParaRPr lang="en-US" dirty="0"/>
          </a:p>
        </p:txBody>
      </p:sp>
      <p:pic>
        <p:nvPicPr>
          <p:cNvPr id="9" name="Picture 8" descr="MonHealth_PRF_2CLR_PO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278938"/>
            <a:ext cx="5282184" cy="3288792"/>
          </a:xfrm>
          <a:prstGeom prst="rect">
            <a:avLst/>
          </a:prstGeom>
        </p:spPr>
      </p:pic>
    </p:spTree>
    <p:extLst>
      <p:ext uri="{BB962C8B-B14F-4D97-AF65-F5344CB8AC3E}">
        <p14:creationId xmlns:p14="http://schemas.microsoft.com/office/powerpoint/2010/main" val="950074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57175" indent="-257175">
              <a:buFont typeface="Wingdings"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B79B11-2AAE-4E0D-9B81-CC9B41AF96DF}" type="datetimeFigureOut">
              <a:rPr lang="en-US" smtClean="0"/>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10EA8A-1109-4D06-A6F2-5442EA8B5CC3}" type="slidenum">
              <a:rPr lang="en-US" smtClean="0"/>
              <a:t>‹#›</a:t>
            </a:fld>
            <a:endParaRPr lang="en-US" dirty="0"/>
          </a:p>
        </p:txBody>
      </p:sp>
    </p:spTree>
    <p:extLst>
      <p:ext uri="{BB962C8B-B14F-4D97-AF65-F5344CB8AC3E}">
        <p14:creationId xmlns:p14="http://schemas.microsoft.com/office/powerpoint/2010/main" val="3104205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B79B11-2AAE-4E0D-9B81-CC9B41AF96DF}" type="datetimeFigureOut">
              <a:rPr lang="en-US" smtClean="0"/>
              <a:t>11/26/2025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10EA8A-1109-4D06-A6F2-5442EA8B5CC3}" type="slidenum">
              <a:rPr lang="en-US" smtClean="0"/>
              <a:t>‹#›</a:t>
            </a:fld>
            <a:endParaRPr lang="en-US" dirty="0"/>
          </a:p>
        </p:txBody>
      </p:sp>
    </p:spTree>
    <p:extLst>
      <p:ext uri="{BB962C8B-B14F-4D97-AF65-F5344CB8AC3E}">
        <p14:creationId xmlns:p14="http://schemas.microsoft.com/office/powerpoint/2010/main" val="819757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35621"/>
            <a:ext cx="4040188" cy="62337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375383"/>
            <a:ext cx="4040188" cy="385004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735621"/>
            <a:ext cx="4041775" cy="62337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375383"/>
            <a:ext cx="4041775" cy="385004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B79B11-2AAE-4E0D-9B81-CC9B41AF96DF}" type="datetimeFigureOut">
              <a:rPr lang="en-US" smtClean="0"/>
              <a:t>11/26/2025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10EA8A-1109-4D06-A6F2-5442EA8B5CC3}" type="slidenum">
              <a:rPr lang="en-US" smtClean="0"/>
              <a:t>‹#›</a:t>
            </a:fld>
            <a:endParaRPr lang="en-US" dirty="0"/>
          </a:p>
        </p:txBody>
      </p:sp>
    </p:spTree>
    <p:extLst>
      <p:ext uri="{BB962C8B-B14F-4D97-AF65-F5344CB8AC3E}">
        <p14:creationId xmlns:p14="http://schemas.microsoft.com/office/powerpoint/2010/main" val="1638753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B79B11-2AAE-4E0D-9B81-CC9B41AF96DF}" type="datetimeFigureOut">
              <a:rPr lang="en-US" smtClean="0"/>
              <a:t>11/26/2025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10EA8A-1109-4D06-A6F2-5442EA8B5CC3}" type="slidenum">
              <a:rPr lang="en-US" smtClean="0"/>
              <a:t>‹#›</a:t>
            </a:fld>
            <a:endParaRPr lang="en-US" dirty="0"/>
          </a:p>
        </p:txBody>
      </p:sp>
    </p:spTree>
    <p:extLst>
      <p:ext uri="{BB962C8B-B14F-4D97-AF65-F5344CB8AC3E}">
        <p14:creationId xmlns:p14="http://schemas.microsoft.com/office/powerpoint/2010/main" val="2725909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79B11-2AAE-4E0D-9B81-CC9B41AF96DF}" type="datetimeFigureOut">
              <a:rPr lang="en-US" smtClean="0"/>
              <a:t>11/26/2025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10EA8A-1109-4D06-A6F2-5442EA8B5CC3}" type="slidenum">
              <a:rPr lang="en-US" smtClean="0"/>
              <a:t>‹#›</a:t>
            </a:fld>
            <a:endParaRPr lang="en-US" dirty="0"/>
          </a:p>
        </p:txBody>
      </p:sp>
    </p:spTree>
    <p:extLst>
      <p:ext uri="{BB962C8B-B14F-4D97-AF65-F5344CB8AC3E}">
        <p14:creationId xmlns:p14="http://schemas.microsoft.com/office/powerpoint/2010/main" val="697594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0B12-6CC7-4F5A-BFD9-FBB5269C08EE}"/>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CA4883F-4536-4D14-BF74-129943814C45}"/>
              </a:ext>
            </a:extLst>
          </p:cNvPr>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519ED2-A55C-4A6C-BA27-D363EDAAC4CF}"/>
              </a:ext>
            </a:extLst>
          </p:cNvPr>
          <p:cNvSpPr>
            <a:spLocks noGrp="1"/>
          </p:cNvSpPr>
          <p:nvPr>
            <p:ph type="dt" sz="half" idx="10"/>
          </p:nvPr>
        </p:nvSpPr>
        <p:spPr/>
        <p:txBody>
          <a:bodyPr/>
          <a:lstStyle/>
          <a:p>
            <a:fld id="{8DB79B11-2AAE-4E0D-9B81-CC9B41AF96DF}" type="datetimeFigureOut">
              <a:rPr lang="en-US" smtClean="0"/>
              <a:t>11/26/2025</a:t>
            </a:fld>
            <a:endParaRPr lang="en-US" dirty="0"/>
          </a:p>
        </p:txBody>
      </p:sp>
      <p:sp>
        <p:nvSpPr>
          <p:cNvPr id="5" name="Footer Placeholder 4">
            <a:extLst>
              <a:ext uri="{FF2B5EF4-FFF2-40B4-BE49-F238E27FC236}">
                <a16:creationId xmlns:a16="http://schemas.microsoft.com/office/drawing/2014/main" id="{63A60182-3061-4D44-A6C5-56285AF6B8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AEC92D-3BD9-4C9C-82BF-B5D23D46C521}"/>
              </a:ext>
            </a:extLst>
          </p:cNvPr>
          <p:cNvSpPr>
            <a:spLocks noGrp="1"/>
          </p:cNvSpPr>
          <p:nvPr>
            <p:ph type="sldNum" sz="quarter" idx="12"/>
          </p:nvPr>
        </p:nvSpPr>
        <p:spPr/>
        <p:txBody>
          <a:bodyPr/>
          <a:lstStyle/>
          <a:p>
            <a:fld id="{A910EA8A-1109-4D06-A6F2-5442EA8B5CC3}" type="slidenum">
              <a:rPr lang="en-US" smtClean="0"/>
              <a:t>‹#›</a:t>
            </a:fld>
            <a:endParaRPr lang="en-US" dirty="0"/>
          </a:p>
        </p:txBody>
      </p:sp>
    </p:spTree>
    <p:extLst>
      <p:ext uri="{BB962C8B-B14F-4D97-AF65-F5344CB8AC3E}">
        <p14:creationId xmlns:p14="http://schemas.microsoft.com/office/powerpoint/2010/main" val="145840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 typeface="Wingdings"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1F8547-B07A-48B4-88D5-8352744AA022}" type="datetimeFigureOut">
              <a:rPr lang="en-US" smtClean="0"/>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0A0C17-B6D9-4766-90C1-40D5EF996061}" type="slidenum">
              <a:rPr lang="en-US" smtClean="0"/>
              <a:t>‹#›</a:t>
            </a:fld>
            <a:endParaRPr lang="en-US" dirty="0"/>
          </a:p>
        </p:txBody>
      </p:sp>
    </p:spTree>
    <p:extLst>
      <p:ext uri="{BB962C8B-B14F-4D97-AF65-F5344CB8AC3E}">
        <p14:creationId xmlns:p14="http://schemas.microsoft.com/office/powerpoint/2010/main" val="1939110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1F8547-B07A-48B4-88D5-8352744AA022}" type="datetimeFigureOut">
              <a:rPr lang="en-US" smtClean="0"/>
              <a:t>11/26/2025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0A0C17-B6D9-4766-90C1-40D5EF996061}" type="slidenum">
              <a:rPr lang="en-US" smtClean="0"/>
              <a:t>‹#›</a:t>
            </a:fld>
            <a:endParaRPr lang="en-US" dirty="0"/>
          </a:p>
        </p:txBody>
      </p:sp>
    </p:spTree>
    <p:extLst>
      <p:ext uri="{BB962C8B-B14F-4D97-AF65-F5344CB8AC3E}">
        <p14:creationId xmlns:p14="http://schemas.microsoft.com/office/powerpoint/2010/main" val="2792109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35621"/>
            <a:ext cx="4040188" cy="6233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75383"/>
            <a:ext cx="4040188" cy="38500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35621"/>
            <a:ext cx="4041775" cy="6233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375383"/>
            <a:ext cx="4041775" cy="38500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1F8547-B07A-48B4-88D5-8352744AA022}" type="datetimeFigureOut">
              <a:rPr lang="en-US" smtClean="0"/>
              <a:t>11/26/2025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0A0C17-B6D9-4766-90C1-40D5EF996061}" type="slidenum">
              <a:rPr lang="en-US" smtClean="0"/>
              <a:t>‹#›</a:t>
            </a:fld>
            <a:endParaRPr lang="en-US" dirty="0"/>
          </a:p>
        </p:txBody>
      </p:sp>
    </p:spTree>
    <p:extLst>
      <p:ext uri="{BB962C8B-B14F-4D97-AF65-F5344CB8AC3E}">
        <p14:creationId xmlns:p14="http://schemas.microsoft.com/office/powerpoint/2010/main" val="13671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1F8547-B07A-48B4-88D5-8352744AA022}" type="datetimeFigureOut">
              <a:rPr lang="en-US" smtClean="0"/>
              <a:t>11/26/2025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0A0C17-B6D9-4766-90C1-40D5EF996061}" type="slidenum">
              <a:rPr lang="en-US" smtClean="0"/>
              <a:t>‹#›</a:t>
            </a:fld>
            <a:endParaRPr lang="en-US" dirty="0"/>
          </a:p>
        </p:txBody>
      </p:sp>
    </p:spTree>
    <p:extLst>
      <p:ext uri="{BB962C8B-B14F-4D97-AF65-F5344CB8AC3E}">
        <p14:creationId xmlns:p14="http://schemas.microsoft.com/office/powerpoint/2010/main" val="3369313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F8547-B07A-48B4-88D5-8352744AA022}" type="datetimeFigureOut">
              <a:rPr lang="en-US" smtClean="0"/>
              <a:t>11/26/2025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0A0C17-B6D9-4766-90C1-40D5EF996061}" type="slidenum">
              <a:rPr lang="en-US" smtClean="0"/>
              <a:t>‹#›</a:t>
            </a:fld>
            <a:endParaRPr lang="en-US" dirty="0"/>
          </a:p>
        </p:txBody>
      </p:sp>
    </p:spTree>
    <p:extLst>
      <p:ext uri="{BB962C8B-B14F-4D97-AF65-F5344CB8AC3E}">
        <p14:creationId xmlns:p14="http://schemas.microsoft.com/office/powerpoint/2010/main" val="21215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 typeface="Wingdings"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486B2B-49FE-B240-8B0B-34CD70C0CF8B}" type="datetime4">
              <a:rPr lang="en-US" smtClean="0"/>
              <a:t>November 26,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4A9A0-91DE-004B-B424-44ECAB202845}" type="slidenum">
              <a:rPr lang="en-US" smtClean="0"/>
              <a:t>‹#›</a:t>
            </a:fld>
            <a:endParaRPr lang="en-US" dirty="0"/>
          </a:p>
        </p:txBody>
      </p:sp>
    </p:spTree>
    <p:extLst>
      <p:ext uri="{BB962C8B-B14F-4D97-AF65-F5344CB8AC3E}">
        <p14:creationId xmlns:p14="http://schemas.microsoft.com/office/powerpoint/2010/main" val="14968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D161D7-550F-5446-8DE5-593226DF504C}" type="datetime4">
              <a:rPr lang="en-US" smtClean="0"/>
              <a:t>November 26,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4A9A0-91DE-004B-B424-44ECAB202845}" type="slidenum">
              <a:rPr lang="en-US" smtClean="0"/>
              <a:t>‹#›</a:t>
            </a:fld>
            <a:endParaRPr lang="en-US" dirty="0"/>
          </a:p>
        </p:txBody>
      </p:sp>
    </p:spTree>
    <p:extLst>
      <p:ext uri="{BB962C8B-B14F-4D97-AF65-F5344CB8AC3E}">
        <p14:creationId xmlns:p14="http://schemas.microsoft.com/office/powerpoint/2010/main" val="48784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3736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84931"/>
            <a:ext cx="4040188" cy="38691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3736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384931"/>
            <a:ext cx="4041775" cy="38691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36CCBA-38CF-D848-A612-4D2FC9B0B809}" type="datetime4">
              <a:rPr lang="en-US" smtClean="0"/>
              <a:t>November 26,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A4A9A0-91DE-004B-B424-44ECAB202845}" type="slidenum">
              <a:rPr lang="en-US" smtClean="0"/>
              <a:t>‹#›</a:t>
            </a:fld>
            <a:endParaRPr lang="en-US" dirty="0"/>
          </a:p>
        </p:txBody>
      </p:sp>
    </p:spTree>
    <p:extLst>
      <p:ext uri="{BB962C8B-B14F-4D97-AF65-F5344CB8AC3E}">
        <p14:creationId xmlns:p14="http://schemas.microsoft.com/office/powerpoint/2010/main" val="555388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PPT-03.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80474"/>
            <a:ext cx="2133600" cy="365125"/>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8A1F8547-B07A-48B4-88D5-8352744AA022}" type="datetimeFigureOut">
              <a:rPr lang="en-US" smtClean="0"/>
              <a:t>11/26/2025</a:t>
            </a:fld>
            <a:endParaRPr lang="en-US" dirty="0"/>
          </a:p>
        </p:txBody>
      </p:sp>
      <p:sp>
        <p:nvSpPr>
          <p:cNvPr id="5" name="Footer Placeholder 4"/>
          <p:cNvSpPr>
            <a:spLocks noGrp="1"/>
          </p:cNvSpPr>
          <p:nvPr>
            <p:ph type="ftr" sz="quarter" idx="3"/>
          </p:nvPr>
        </p:nvSpPr>
        <p:spPr>
          <a:xfrm>
            <a:off x="3124200" y="6480474"/>
            <a:ext cx="2895600" cy="365125"/>
          </a:xfrm>
          <a:prstGeom prst="rect">
            <a:avLst/>
          </a:prstGeom>
        </p:spPr>
        <p:txBody>
          <a:bodyPr vert="horz" lIns="91440" tIns="45720" rIns="91440" bIns="45720" rtlCol="0" anchor="ctr"/>
          <a:lstStyle>
            <a:lvl1pPr algn="ctr">
              <a:defRPr sz="1200">
                <a:solidFill>
                  <a:srgbClr val="FFFFFF"/>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480474"/>
            <a:ext cx="2133600" cy="365125"/>
          </a:xfrm>
          <a:prstGeom prst="rect">
            <a:avLst/>
          </a:prstGeom>
        </p:spPr>
        <p:txBody>
          <a:bodyPr vert="horz" lIns="91440" tIns="45720" rIns="91440" bIns="45720" rtlCol="0" anchor="ctr"/>
          <a:lstStyle>
            <a:lvl1pPr algn="r">
              <a:defRPr sz="1200">
                <a:solidFill>
                  <a:srgbClr val="FFFFFF"/>
                </a:solidFill>
                <a:latin typeface="Arial"/>
                <a:cs typeface="Arial"/>
              </a:defRPr>
            </a:lvl1pPr>
          </a:lstStyle>
          <a:p>
            <a:fld id="{D20A0C17-B6D9-4766-90C1-40D5EF996061}" type="slidenum">
              <a:rPr lang="en-US" smtClean="0"/>
              <a:t>‹#›</a:t>
            </a:fld>
            <a:endParaRPr lang="en-US" dirty="0"/>
          </a:p>
        </p:txBody>
      </p:sp>
    </p:spTree>
    <p:extLst>
      <p:ext uri="{BB962C8B-B14F-4D97-AF65-F5344CB8AC3E}">
        <p14:creationId xmlns:p14="http://schemas.microsoft.com/office/powerpoint/2010/main" val="7003802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l" defTabSz="457200" rtl="0" eaLnBrk="1" latinLnBrk="0" hangingPunct="1">
        <a:spcBef>
          <a:spcPct val="0"/>
        </a:spcBef>
        <a:buNone/>
        <a:defRPr sz="3200" kern="1200">
          <a:solidFill>
            <a:srgbClr val="137738"/>
          </a:solidFill>
          <a:latin typeface="Arial"/>
          <a:ea typeface="+mj-ea"/>
          <a:cs typeface="Arial"/>
        </a:defRPr>
      </a:lvl1pPr>
    </p:titleStyle>
    <p:bodyStyle>
      <a:lvl1pPr marL="342900" indent="-342900" algn="l" defTabSz="457200" rtl="0" eaLnBrk="1" latinLnBrk="0" hangingPunct="1">
        <a:spcBef>
          <a:spcPct val="20000"/>
        </a:spcBef>
        <a:buFont typeface="Wingdings" charset="2"/>
        <a:buChar char="§"/>
        <a:defRPr sz="3000" kern="1200">
          <a:solidFill>
            <a:srgbClr val="137738"/>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137738"/>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137738"/>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137738"/>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137738"/>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T-05.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80474"/>
            <a:ext cx="2133600" cy="365125"/>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776165DA-3233-AF41-94EE-2C36B62A2B42}" type="datetime4">
              <a:rPr lang="en-US" smtClean="0"/>
              <a:pPr/>
              <a:t>November 26, 2025</a:t>
            </a:fld>
            <a:endParaRPr lang="en-US" dirty="0"/>
          </a:p>
        </p:txBody>
      </p:sp>
      <p:sp>
        <p:nvSpPr>
          <p:cNvPr id="5" name="Footer Placeholder 4"/>
          <p:cNvSpPr>
            <a:spLocks noGrp="1"/>
          </p:cNvSpPr>
          <p:nvPr>
            <p:ph type="ftr" sz="quarter" idx="3"/>
          </p:nvPr>
        </p:nvSpPr>
        <p:spPr>
          <a:xfrm>
            <a:off x="3124200" y="6480474"/>
            <a:ext cx="2895600" cy="365125"/>
          </a:xfrm>
          <a:prstGeom prst="rect">
            <a:avLst/>
          </a:prstGeom>
        </p:spPr>
        <p:txBody>
          <a:bodyPr vert="horz" lIns="91440" tIns="45720" rIns="91440" bIns="45720" rtlCol="0" anchor="ctr"/>
          <a:lstStyle>
            <a:lvl1pPr algn="ctr">
              <a:defRPr sz="1200">
                <a:solidFill>
                  <a:srgbClr val="FFFFFF"/>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480474"/>
            <a:ext cx="2133600" cy="365125"/>
          </a:xfrm>
          <a:prstGeom prst="rect">
            <a:avLst/>
          </a:prstGeom>
        </p:spPr>
        <p:txBody>
          <a:bodyPr vert="horz" lIns="91440" tIns="45720" rIns="91440" bIns="45720" rtlCol="0" anchor="ctr"/>
          <a:lstStyle>
            <a:lvl1pPr algn="r">
              <a:defRPr sz="1200">
                <a:solidFill>
                  <a:srgbClr val="FFFFFF"/>
                </a:solidFill>
                <a:latin typeface="Arial"/>
                <a:cs typeface="Arial"/>
              </a:defRPr>
            </a:lvl1pPr>
          </a:lstStyle>
          <a:p>
            <a:fld id="{8DA4A9A0-91DE-004B-B424-44ECAB202845}" type="slidenum">
              <a:rPr lang="en-US" smtClean="0"/>
              <a:pPr/>
              <a:t>‹#›</a:t>
            </a:fld>
            <a:endParaRPr lang="en-US" dirty="0"/>
          </a:p>
        </p:txBody>
      </p:sp>
    </p:spTree>
    <p:extLst>
      <p:ext uri="{BB962C8B-B14F-4D97-AF65-F5344CB8AC3E}">
        <p14:creationId xmlns:p14="http://schemas.microsoft.com/office/powerpoint/2010/main" val="353485891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hdr="0" ftr="0"/>
  <p:txStyles>
    <p:titleStyle>
      <a:lvl1pPr algn="l" defTabSz="457200" rtl="0" eaLnBrk="1" latinLnBrk="0" hangingPunct="1">
        <a:spcBef>
          <a:spcPct val="0"/>
        </a:spcBef>
        <a:buNone/>
        <a:defRPr sz="32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Wingdings" charset="2"/>
        <a:buChar char="§"/>
        <a:defRPr sz="30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PPT-03.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80478"/>
            <a:ext cx="2133600" cy="365125"/>
          </a:xfrm>
          <a:prstGeom prst="rect">
            <a:avLst/>
          </a:prstGeom>
        </p:spPr>
        <p:txBody>
          <a:bodyPr vert="horz" lIns="91440" tIns="45720" rIns="91440" bIns="45720" rtlCol="0" anchor="ctr"/>
          <a:lstStyle>
            <a:lvl1pPr algn="l">
              <a:defRPr sz="900">
                <a:solidFill>
                  <a:srgbClr val="FFFFFF"/>
                </a:solidFill>
                <a:latin typeface="Arial"/>
                <a:cs typeface="Arial"/>
              </a:defRPr>
            </a:lvl1pPr>
          </a:lstStyle>
          <a:p>
            <a:fld id="{8DB79B11-2AAE-4E0D-9B81-CC9B41AF96DF}" type="datetimeFigureOut">
              <a:rPr lang="en-US" smtClean="0"/>
              <a:t>11/26/2025</a:t>
            </a:fld>
            <a:endParaRPr lang="en-US" dirty="0"/>
          </a:p>
        </p:txBody>
      </p:sp>
      <p:sp>
        <p:nvSpPr>
          <p:cNvPr id="5" name="Footer Placeholder 4"/>
          <p:cNvSpPr>
            <a:spLocks noGrp="1"/>
          </p:cNvSpPr>
          <p:nvPr>
            <p:ph type="ftr" sz="quarter" idx="3"/>
          </p:nvPr>
        </p:nvSpPr>
        <p:spPr>
          <a:xfrm>
            <a:off x="3124200" y="6480478"/>
            <a:ext cx="2895600" cy="365125"/>
          </a:xfrm>
          <a:prstGeom prst="rect">
            <a:avLst/>
          </a:prstGeom>
        </p:spPr>
        <p:txBody>
          <a:bodyPr vert="horz" lIns="91440" tIns="45720" rIns="91440" bIns="45720" rtlCol="0" anchor="ctr"/>
          <a:lstStyle>
            <a:lvl1pPr algn="ctr">
              <a:defRPr sz="900">
                <a:solidFill>
                  <a:srgbClr val="FFFFFF"/>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480478"/>
            <a:ext cx="2133600" cy="365125"/>
          </a:xfrm>
          <a:prstGeom prst="rect">
            <a:avLst/>
          </a:prstGeom>
        </p:spPr>
        <p:txBody>
          <a:bodyPr vert="horz" lIns="91440" tIns="45720" rIns="91440" bIns="45720" rtlCol="0" anchor="ctr"/>
          <a:lstStyle>
            <a:lvl1pPr algn="r">
              <a:defRPr sz="900">
                <a:solidFill>
                  <a:srgbClr val="FFFFFF"/>
                </a:solidFill>
                <a:latin typeface="Arial"/>
                <a:cs typeface="Arial"/>
              </a:defRPr>
            </a:lvl1pPr>
          </a:lstStyle>
          <a:p>
            <a:fld id="{A910EA8A-1109-4D06-A6F2-5442EA8B5CC3}" type="slidenum">
              <a:rPr lang="en-US" smtClean="0"/>
              <a:t>‹#›</a:t>
            </a:fld>
            <a:endParaRPr lang="en-US" dirty="0"/>
          </a:p>
        </p:txBody>
      </p:sp>
    </p:spTree>
    <p:extLst>
      <p:ext uri="{BB962C8B-B14F-4D97-AF65-F5344CB8AC3E}">
        <p14:creationId xmlns:p14="http://schemas.microsoft.com/office/powerpoint/2010/main" val="15566672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txStyles>
    <p:titleStyle>
      <a:lvl1pPr algn="l" defTabSz="342900" rtl="0" eaLnBrk="1" latinLnBrk="0" hangingPunct="1">
        <a:spcBef>
          <a:spcPct val="0"/>
        </a:spcBef>
        <a:buNone/>
        <a:defRPr sz="2400" kern="1200">
          <a:solidFill>
            <a:srgbClr val="137738"/>
          </a:solidFill>
          <a:latin typeface="Arial"/>
          <a:ea typeface="+mj-ea"/>
          <a:cs typeface="Arial"/>
        </a:defRPr>
      </a:lvl1pPr>
    </p:titleStyle>
    <p:bodyStyle>
      <a:lvl1pPr marL="257175" indent="-257175" algn="l" defTabSz="342900" rtl="0" eaLnBrk="1" latinLnBrk="0" hangingPunct="1">
        <a:spcBef>
          <a:spcPct val="20000"/>
        </a:spcBef>
        <a:buFont typeface="Wingdings" charset="2"/>
        <a:buChar char="§"/>
        <a:defRPr sz="2250" kern="1200">
          <a:solidFill>
            <a:srgbClr val="137738"/>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rgbClr val="137738"/>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rgbClr val="137738"/>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rgbClr val="137738"/>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rgbClr val="137738"/>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cdn.who.int/media/docs/default-source/integrated-health-services-(ihs)/infection-prevention-and-control/your-5-moments-for-hand-hygiene-poster.pdf?sfvrsn=83e2fb0e_11" TargetMode="External"/><Relationship Id="rId2" Type="http://schemas.microsoft.com/office/2018/10/relationships/comments" Target="../comments/modernComment_119_4867E09B.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pexels.com/photo/person-washing-his-hand-545014/"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researchoutreach.org/articles/strengthening-case-goal-directed-fluid-therapy/" TargetMode="External"/><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fr/mains-%C3%A0-laver-hygi%C3%A8ne-lavage-311366/"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flickr.com/photos/goincase/9418193258" TargetMode="Externa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0B_C0A418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microsoft.com/office/2018/10/relationships/comments" Target="../comments/modernComment_128_0.xml"/><Relationship Id="rId1" Type="http://schemas.openxmlformats.org/officeDocument/2006/relationships/slideLayout" Target="../slideLayouts/slideLayout3.xml"/><Relationship Id="rId4" Type="http://schemas.openxmlformats.org/officeDocument/2006/relationships/hyperlink" Target="https://wtcs.pressbooks.pub/nursingskills/chapter/4-2-asceptic-technique-basic-concept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01_469C229C.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314"/>
            <a:ext cx="7862002" cy="1346502"/>
          </a:xfrm>
        </p:spPr>
        <p:txBody>
          <a:bodyPr anchor="b">
            <a:normAutofit/>
          </a:bodyPr>
          <a:lstStyle/>
          <a:p>
            <a:pPr>
              <a:lnSpc>
                <a:spcPct val="90000"/>
              </a:lnSpc>
            </a:pPr>
            <a:r>
              <a:rPr lang="en-US" sz="3600" b="1" dirty="0"/>
              <a:t>Quality Improvement</a:t>
            </a:r>
          </a:p>
        </p:txBody>
      </p:sp>
      <p:pic>
        <p:nvPicPr>
          <p:cNvPr id="9" name="Picture 8">
            <a:extLst>
              <a:ext uri="{FF2B5EF4-FFF2-40B4-BE49-F238E27FC236}">
                <a16:creationId xmlns:a16="http://schemas.microsoft.com/office/drawing/2014/main" id="{97466F58-AADA-C4AF-B1A6-1D1E07607F92}"/>
              </a:ext>
            </a:extLst>
          </p:cNvPr>
          <p:cNvPicPr>
            <a:picLocks noChangeAspect="1"/>
          </p:cNvPicPr>
          <p:nvPr/>
        </p:nvPicPr>
        <p:blipFill>
          <a:blip r:embed="rId3"/>
          <a:stretch>
            <a:fillRect/>
          </a:stretch>
        </p:blipFill>
        <p:spPr>
          <a:xfrm>
            <a:off x="287502" y="1276118"/>
            <a:ext cx="3267531" cy="1743318"/>
          </a:xfrm>
          <a:prstGeom prst="rect">
            <a:avLst/>
          </a:prstGeom>
        </p:spPr>
      </p:pic>
    </p:spTree>
    <p:extLst>
      <p:ext uri="{BB962C8B-B14F-4D97-AF65-F5344CB8AC3E}">
        <p14:creationId xmlns:p14="http://schemas.microsoft.com/office/powerpoint/2010/main" val="2655337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dirty="0"/>
              <a:t>STROKE</a:t>
            </a:r>
          </a:p>
        </p:txBody>
      </p:sp>
      <p:sp>
        <p:nvSpPr>
          <p:cNvPr id="3" name="Content Placeholder 2"/>
          <p:cNvSpPr>
            <a:spLocks noGrp="1"/>
          </p:cNvSpPr>
          <p:nvPr>
            <p:ph idx="1"/>
          </p:nvPr>
        </p:nvSpPr>
        <p:spPr/>
        <p:txBody>
          <a:bodyPr>
            <a:normAutofit/>
          </a:bodyPr>
          <a:lstStyle/>
          <a:p>
            <a:endParaRPr lang="en-US" dirty="0"/>
          </a:p>
          <a:p>
            <a:pPr marL="0" indent="0">
              <a:buNone/>
            </a:pPr>
            <a:r>
              <a:rPr lang="en-US" sz="2600" dirty="0"/>
              <a:t>Stroke is the leading cause of death in the United States and is a major cause of serious disability for adults.</a:t>
            </a:r>
          </a:p>
          <a:p>
            <a:pPr marL="0" indent="0">
              <a:buNone/>
            </a:pPr>
            <a:r>
              <a:rPr lang="en-US" dirty="0"/>
              <a:t> </a:t>
            </a:r>
          </a:p>
          <a:p>
            <a:pPr marL="0" indent="0">
              <a:buNone/>
            </a:pPr>
            <a:r>
              <a:rPr lang="en-US" sz="2100" dirty="0">
                <a:solidFill>
                  <a:schemeClr val="tx1"/>
                </a:solidFill>
              </a:rPr>
              <a:t>The administration of thrombolytic agents to carefully screened, eligible patients with acute ischemic stroke has been shown to be beneficial. Tenecteplase is the preferred medication at MHMC. It can be given within 4 hours of last known well. </a:t>
            </a:r>
            <a:endParaRPr lang="en-US" sz="2100" dirty="0"/>
          </a:p>
        </p:txBody>
      </p:sp>
    </p:spTree>
    <p:extLst>
      <p:ext uri="{BB962C8B-B14F-4D97-AF65-F5344CB8AC3E}">
        <p14:creationId xmlns:p14="http://schemas.microsoft.com/office/powerpoint/2010/main" val="356783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87F8-BC8F-4FBF-AD62-C0789A339636}"/>
              </a:ext>
            </a:extLst>
          </p:cNvPr>
          <p:cNvSpPr>
            <a:spLocks noGrp="1"/>
          </p:cNvSpPr>
          <p:nvPr>
            <p:ph type="title"/>
          </p:nvPr>
        </p:nvSpPr>
        <p:spPr/>
        <p:txBody>
          <a:bodyPr/>
          <a:lstStyle/>
          <a:p>
            <a:pPr algn="ctr">
              <a:lnSpc>
                <a:spcPct val="150000"/>
              </a:lnSpc>
            </a:pPr>
            <a:r>
              <a:rPr lang="en-US" dirty="0"/>
              <a:t>Acute Stroke Ready</a:t>
            </a:r>
          </a:p>
        </p:txBody>
      </p:sp>
      <p:sp>
        <p:nvSpPr>
          <p:cNvPr id="3" name="Content Placeholder 2">
            <a:extLst>
              <a:ext uri="{FF2B5EF4-FFF2-40B4-BE49-F238E27FC236}">
                <a16:creationId xmlns:a16="http://schemas.microsoft.com/office/drawing/2014/main" id="{FA8AEC3B-D0DE-42E9-92A3-4B3D10907476}"/>
              </a:ext>
            </a:extLst>
          </p:cNvPr>
          <p:cNvSpPr>
            <a:spLocks noGrp="1"/>
          </p:cNvSpPr>
          <p:nvPr>
            <p:ph idx="1"/>
          </p:nvPr>
        </p:nvSpPr>
        <p:spPr>
          <a:xfrm>
            <a:off x="457200" y="990601"/>
            <a:ext cx="8229600" cy="5867399"/>
          </a:xfrm>
        </p:spPr>
        <p:txBody>
          <a:bodyPr vert="horz" lIns="91440" tIns="45720" rIns="91440" bIns="45720" rtlCol="0" anchor="t">
            <a:normAutofit/>
          </a:bodyPr>
          <a:lstStyle/>
          <a:p>
            <a:pPr marL="0" indent="0">
              <a:buNone/>
            </a:pPr>
            <a:r>
              <a:rPr lang="en-US" sz="2300" dirty="0"/>
              <a:t>Patient presenting with acute stroke symptoms receive: </a:t>
            </a:r>
          </a:p>
          <a:p>
            <a:pPr>
              <a:buFont typeface="Arial" panose="020B0604020202020204" pitchFamily="34" charset="0"/>
              <a:buChar char="•"/>
            </a:pPr>
            <a:r>
              <a:rPr lang="en-US" sz="2300" dirty="0"/>
              <a:t>Physician Exam &lt; 10 minutes.</a:t>
            </a:r>
          </a:p>
          <a:p>
            <a:pPr>
              <a:buFont typeface="Arial" panose="020B0604020202020204" pitchFamily="34" charset="0"/>
              <a:buChar char="•"/>
            </a:pPr>
            <a:r>
              <a:rPr lang="en-US" sz="2300" dirty="0"/>
              <a:t>Capillary glucose upon arrival.</a:t>
            </a:r>
          </a:p>
          <a:p>
            <a:pPr>
              <a:buFont typeface="Arial" panose="020B0604020202020204" pitchFamily="34" charset="0"/>
              <a:buChar char="•"/>
            </a:pPr>
            <a:r>
              <a:rPr lang="en-US" sz="2300" dirty="0"/>
              <a:t>NIH Stroke Scale/Score completed by the Provider or Nurse in &lt; 15 minutes.</a:t>
            </a:r>
          </a:p>
          <a:p>
            <a:pPr>
              <a:buFont typeface="Arial" panose="020B0604020202020204" pitchFamily="34" charset="0"/>
              <a:buChar char="•"/>
            </a:pPr>
            <a:r>
              <a:rPr lang="en-US" sz="2300" dirty="0"/>
              <a:t>Last Known “Well” time assessed.</a:t>
            </a:r>
          </a:p>
          <a:p>
            <a:pPr>
              <a:buFont typeface="Arial" panose="020B0604020202020204" pitchFamily="34" charset="0"/>
              <a:buChar char="•"/>
            </a:pPr>
            <a:r>
              <a:rPr lang="en-US" sz="2300" dirty="0"/>
              <a:t>Activation of “MEDICAL ALERT STROKE”.</a:t>
            </a:r>
          </a:p>
          <a:p>
            <a:pPr>
              <a:buFont typeface="Arial" panose="020B0604020202020204" pitchFamily="34" charset="0"/>
              <a:buChar char="•"/>
            </a:pPr>
            <a:r>
              <a:rPr lang="en-US" sz="2300" dirty="0"/>
              <a:t>CT scan initiated in &lt; 25 minutes. </a:t>
            </a:r>
          </a:p>
          <a:p>
            <a:pPr>
              <a:buFont typeface="Arial" panose="020B0604020202020204" pitchFamily="34" charset="0"/>
              <a:buChar char="•"/>
            </a:pPr>
            <a:r>
              <a:rPr lang="en-US" sz="2300" dirty="0"/>
              <a:t>Tele-Stroke consult call simultaneous with code stroke call.</a:t>
            </a:r>
          </a:p>
          <a:p>
            <a:pPr>
              <a:buFont typeface="Arial" panose="020B0604020202020204" pitchFamily="34" charset="0"/>
              <a:buChar char="•"/>
            </a:pPr>
            <a:r>
              <a:rPr lang="en-US" sz="2300" dirty="0"/>
              <a:t>Recognition of symptom to TNK (Tenecteplase)  in &lt; 60 minutes.</a:t>
            </a:r>
          </a:p>
          <a:p>
            <a:pPr>
              <a:buFont typeface="Arial" panose="020B0604020202020204" pitchFamily="34" charset="0"/>
              <a:buChar char="•"/>
            </a:pPr>
            <a:r>
              <a:rPr lang="en-US" sz="2300" dirty="0"/>
              <a:t>Recognition of symptoms to decision to transfer or continue treatment in &lt; 120 minutes.</a:t>
            </a:r>
          </a:p>
          <a:p>
            <a:pPr marL="0" indent="0">
              <a:buNone/>
            </a:pPr>
            <a:r>
              <a:rPr lang="en-US" dirty="0"/>
              <a:t>   </a:t>
            </a:r>
          </a:p>
          <a:p>
            <a:endParaRPr lang="en-US" dirty="0"/>
          </a:p>
        </p:txBody>
      </p:sp>
    </p:spTree>
    <p:extLst>
      <p:ext uri="{BB962C8B-B14F-4D97-AF65-F5344CB8AC3E}">
        <p14:creationId xmlns:p14="http://schemas.microsoft.com/office/powerpoint/2010/main" val="1319028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25D6-4C2A-4119-9BED-35CD940819E0}"/>
              </a:ext>
            </a:extLst>
          </p:cNvPr>
          <p:cNvSpPr>
            <a:spLocks noGrp="1"/>
          </p:cNvSpPr>
          <p:nvPr>
            <p:ph type="title"/>
          </p:nvPr>
        </p:nvSpPr>
        <p:spPr/>
        <p:txBody>
          <a:bodyPr/>
          <a:lstStyle/>
          <a:p>
            <a:pPr algn="ctr">
              <a:lnSpc>
                <a:spcPct val="150000"/>
              </a:lnSpc>
            </a:pPr>
            <a:r>
              <a:rPr lang="en-US" dirty="0"/>
              <a:t>Inpatient Stroke Care</a:t>
            </a:r>
          </a:p>
        </p:txBody>
      </p:sp>
      <p:sp>
        <p:nvSpPr>
          <p:cNvPr id="3" name="Content Placeholder 2">
            <a:extLst>
              <a:ext uri="{FF2B5EF4-FFF2-40B4-BE49-F238E27FC236}">
                <a16:creationId xmlns:a16="http://schemas.microsoft.com/office/drawing/2014/main" id="{530D213B-B6FD-4910-9E3F-1F02BD4143F7}"/>
              </a:ext>
            </a:extLst>
          </p:cNvPr>
          <p:cNvSpPr>
            <a:spLocks noGrp="1"/>
          </p:cNvSpPr>
          <p:nvPr>
            <p:ph idx="1"/>
          </p:nvPr>
        </p:nvSpPr>
        <p:spPr/>
        <p:txBody>
          <a:bodyPr>
            <a:normAutofit/>
          </a:bodyPr>
          <a:lstStyle/>
          <a:p>
            <a:pPr>
              <a:buFont typeface="Arial" panose="020B0604020202020204" pitchFamily="34" charset="0"/>
              <a:buChar char="•"/>
            </a:pPr>
            <a:r>
              <a:rPr lang="en-US" sz="2800" dirty="0"/>
              <a:t>Antithrombotic therapy administered by the end of hospital day 2.</a:t>
            </a:r>
          </a:p>
          <a:p>
            <a:pPr>
              <a:buFont typeface="Arial" panose="020B0604020202020204" pitchFamily="34" charset="0"/>
              <a:buChar char="•"/>
            </a:pPr>
            <a:r>
              <a:rPr lang="en-US" sz="2800" dirty="0"/>
              <a:t>Assessed for rehabilitation with Modified Rankin Scale. </a:t>
            </a:r>
          </a:p>
          <a:p>
            <a:pPr>
              <a:buFont typeface="Arial" panose="020B0604020202020204" pitchFamily="34" charset="0"/>
              <a:buChar char="•"/>
            </a:pPr>
            <a:r>
              <a:rPr lang="en-US" sz="2800" dirty="0"/>
              <a:t>Assessed by occupational therapy. </a:t>
            </a:r>
          </a:p>
          <a:p>
            <a:pPr>
              <a:buFont typeface="Arial" panose="020B0604020202020204" pitchFamily="34" charset="0"/>
              <a:buChar char="•"/>
            </a:pPr>
            <a:r>
              <a:rPr lang="en-US" sz="2800" dirty="0"/>
              <a:t>Assessed by speech therapy. </a:t>
            </a:r>
          </a:p>
          <a:p>
            <a:pPr>
              <a:buFont typeface="Arial" panose="020B0604020202020204" pitchFamily="34" charset="0"/>
              <a:buChar char="•"/>
            </a:pPr>
            <a:r>
              <a:rPr lang="en-US" sz="2800" dirty="0"/>
              <a:t>Stroke education provided.</a:t>
            </a:r>
          </a:p>
          <a:p>
            <a:pPr>
              <a:buFont typeface="Arial" panose="020B0604020202020204" pitchFamily="34" charset="0"/>
              <a:buChar char="•"/>
            </a:pPr>
            <a:r>
              <a:rPr lang="en-US" sz="2800" dirty="0"/>
              <a:t>Discharged on antithrombotic therapy and any medication recommended by MHMC Neurology.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210682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50000"/>
              </a:lnSpc>
            </a:pPr>
            <a:r>
              <a:rPr lang="en-US" dirty="0"/>
              <a:t>Emergency Department</a:t>
            </a:r>
          </a:p>
        </p:txBody>
      </p:sp>
      <p:sp>
        <p:nvSpPr>
          <p:cNvPr id="3" name="Content Placeholder 2"/>
          <p:cNvSpPr>
            <a:spLocks noGrp="1"/>
          </p:cNvSpPr>
          <p:nvPr>
            <p:ph idx="1"/>
          </p:nvPr>
        </p:nvSpPr>
        <p:spPr>
          <a:xfrm>
            <a:off x="457200" y="1600200"/>
            <a:ext cx="8229600" cy="4800600"/>
          </a:xfrm>
        </p:spPr>
        <p:txBody>
          <a:bodyPr>
            <a:normAutofit/>
          </a:bodyPr>
          <a:lstStyle/>
          <a:p>
            <a:pPr marL="0" indent="0" algn="ctr">
              <a:buNone/>
            </a:pPr>
            <a:r>
              <a:rPr lang="en-US" dirty="0">
                <a:solidFill>
                  <a:schemeClr val="tx1"/>
                </a:solidFill>
              </a:rPr>
              <a:t>This is the efficiency measurement that effect patient flow through out the organization and patient satisfaction:</a:t>
            </a:r>
          </a:p>
          <a:p>
            <a:pPr>
              <a:buFont typeface="Arial" panose="020B0604020202020204" pitchFamily="34" charset="0"/>
              <a:buChar char="•"/>
            </a:pPr>
            <a:r>
              <a:rPr lang="en-US" dirty="0"/>
              <a:t> </a:t>
            </a:r>
            <a:r>
              <a:rPr lang="en-US" sz="2400" dirty="0"/>
              <a:t>Admit Decision Time to ED Departure Time for admitted </a:t>
            </a:r>
            <a:br>
              <a:rPr lang="en-US" sz="2400" dirty="0"/>
            </a:br>
            <a:r>
              <a:rPr lang="en-US" sz="2400" dirty="0"/>
              <a:t>  patients </a:t>
            </a:r>
          </a:p>
          <a:p>
            <a:pPr lvl="1">
              <a:buFont typeface="Courier New" panose="02070309020205020404" pitchFamily="49" charset="0"/>
              <a:buChar char="o"/>
            </a:pPr>
            <a:r>
              <a:rPr lang="en-US" sz="2400" dirty="0"/>
              <a:t>Goal is &lt; 45 minutes	</a:t>
            </a:r>
          </a:p>
          <a:p>
            <a:pPr lvl="1">
              <a:buFont typeface="Courier New" panose="02070309020205020404" pitchFamily="49" charset="0"/>
              <a:buChar char="o"/>
            </a:pPr>
            <a:r>
              <a:rPr lang="en-US" sz="2400" dirty="0"/>
              <a:t>Assign a clean bed</a:t>
            </a:r>
          </a:p>
          <a:p>
            <a:pPr lvl="1">
              <a:buFont typeface="Courier New" panose="02070309020205020404" pitchFamily="49" charset="0"/>
              <a:buChar char="o"/>
            </a:pPr>
            <a:r>
              <a:rPr lang="en-US" sz="2400" dirty="0"/>
              <a:t>Take report at the time that the ED Nurse calls</a:t>
            </a:r>
          </a:p>
          <a:p>
            <a:pPr lvl="1">
              <a:buFont typeface="Courier New" panose="02070309020205020404" pitchFamily="49" charset="0"/>
              <a:buChar char="o"/>
            </a:pPr>
            <a:r>
              <a:rPr lang="en-US" sz="2400" dirty="0"/>
              <a:t>Evaluated by the admitting team on arrival to the floor</a:t>
            </a:r>
          </a:p>
          <a:p>
            <a:pPr lvl="1">
              <a:buFont typeface="Courier New" panose="02070309020205020404" pitchFamily="49" charset="0"/>
              <a:buChar char="o"/>
            </a:pPr>
            <a:endParaRPr lang="en-US" sz="2400" dirty="0"/>
          </a:p>
          <a:p>
            <a:pPr marL="0" indent="0">
              <a:buNone/>
            </a:pPr>
            <a:endParaRPr lang="en-US" dirty="0"/>
          </a:p>
        </p:txBody>
      </p:sp>
    </p:spTree>
    <p:extLst>
      <p:ext uri="{BB962C8B-B14F-4D97-AF65-F5344CB8AC3E}">
        <p14:creationId xmlns:p14="http://schemas.microsoft.com/office/powerpoint/2010/main" val="3678940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dirty="0"/>
              <a:t>Acute Myocardial Infarction</a:t>
            </a:r>
          </a:p>
        </p:txBody>
      </p:sp>
      <p:sp>
        <p:nvSpPr>
          <p:cNvPr id="3" name="Content Placeholder 2"/>
          <p:cNvSpPr>
            <a:spLocks noGrp="1"/>
          </p:cNvSpPr>
          <p:nvPr>
            <p:ph idx="1"/>
          </p:nvPr>
        </p:nvSpPr>
        <p:spPr>
          <a:xfrm>
            <a:off x="304800" y="1600200"/>
            <a:ext cx="8503920" cy="4572000"/>
          </a:xfrm>
        </p:spPr>
        <p:txBody>
          <a:bodyPr>
            <a:normAutofit fontScale="92500" lnSpcReduction="10000"/>
          </a:bodyPr>
          <a:lstStyle/>
          <a:p>
            <a:pPr marL="0" indent="0" algn="ctr">
              <a:buNone/>
            </a:pPr>
            <a:r>
              <a:rPr lang="en-US" dirty="0">
                <a:solidFill>
                  <a:schemeClr val="tx1"/>
                </a:solidFill>
              </a:rPr>
              <a:t>The early use of aspirin and intervention in patients  with acute chest pain or myocardial infarction results in a significant reduction in adverse events and subsequent mortality.</a:t>
            </a:r>
          </a:p>
          <a:p>
            <a:pPr marL="0" indent="0">
              <a:buNone/>
            </a:pPr>
            <a:r>
              <a:rPr lang="en-US" dirty="0"/>
              <a:t> </a:t>
            </a:r>
          </a:p>
          <a:p>
            <a:r>
              <a:rPr lang="en-US" sz="2600" dirty="0"/>
              <a:t>Aspirin on arrival</a:t>
            </a:r>
          </a:p>
          <a:p>
            <a:r>
              <a:rPr lang="en-US" sz="2600" dirty="0"/>
              <a:t>Median time to EKG</a:t>
            </a:r>
          </a:p>
          <a:p>
            <a:pPr lvl="1"/>
            <a:r>
              <a:rPr lang="en-US" sz="2600" dirty="0"/>
              <a:t>Goal is &lt; 10 minutes</a:t>
            </a:r>
          </a:p>
          <a:p>
            <a:pPr>
              <a:buFont typeface="Wingdings" panose="05000000000000000000" pitchFamily="2" charset="2"/>
              <a:buChar char="§"/>
            </a:pPr>
            <a:r>
              <a:rPr lang="en-US" sz="2600" dirty="0"/>
              <a:t>Activation of “MEDICAL ALERT STEMI”</a:t>
            </a:r>
          </a:p>
          <a:p>
            <a:r>
              <a:rPr lang="en-US" sz="2600" dirty="0"/>
              <a:t>Primary PCI (percutaneous coronary intervention) in less than 90 minutes</a:t>
            </a:r>
          </a:p>
        </p:txBody>
      </p:sp>
    </p:spTree>
    <p:extLst>
      <p:ext uri="{BB962C8B-B14F-4D97-AF65-F5344CB8AC3E}">
        <p14:creationId xmlns:p14="http://schemas.microsoft.com/office/powerpoint/2010/main" val="1579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Perinatal Care</a:t>
            </a:r>
          </a:p>
        </p:txBody>
      </p:sp>
      <p:sp>
        <p:nvSpPr>
          <p:cNvPr id="3" name="Content Placeholder 2"/>
          <p:cNvSpPr>
            <a:spLocks noGrp="1"/>
          </p:cNvSpPr>
          <p:nvPr>
            <p:ph idx="1"/>
          </p:nvPr>
        </p:nvSpPr>
        <p:spPr/>
        <p:txBody>
          <a:bodyPr>
            <a:normAutofit/>
          </a:bodyPr>
          <a:lstStyle/>
          <a:p>
            <a:pPr marL="0" indent="0" algn="ctr">
              <a:buNone/>
            </a:pPr>
            <a:r>
              <a:rPr lang="en-US" sz="2400" dirty="0">
                <a:solidFill>
                  <a:schemeClr val="tx1"/>
                </a:solidFill>
              </a:rPr>
              <a:t>This measure set is comprised of 4 measures that, when followed, reduce both maternal and child complications  and morbidity.</a:t>
            </a:r>
          </a:p>
          <a:p>
            <a:pPr marL="0" indent="0">
              <a:buNone/>
            </a:pPr>
            <a:endParaRPr lang="en-US" sz="2400" dirty="0"/>
          </a:p>
          <a:p>
            <a:r>
              <a:rPr lang="en-US" sz="2400" dirty="0"/>
              <a:t>No Primary Elective Cesarean Delivery</a:t>
            </a:r>
          </a:p>
          <a:p>
            <a:r>
              <a:rPr lang="en-US" sz="2400" dirty="0"/>
              <a:t>All Exclusive Breastfeeding</a:t>
            </a:r>
          </a:p>
          <a:p>
            <a:r>
              <a:rPr lang="en-US" sz="2400" dirty="0"/>
              <a:t>No Early Elective Delivery (induction prior to 39 weeks)</a:t>
            </a:r>
          </a:p>
          <a:p>
            <a:r>
              <a:rPr lang="en-US" sz="2400" dirty="0"/>
              <a:t>No Unexpected Complications in Term Newborns</a:t>
            </a:r>
          </a:p>
          <a:p>
            <a:endParaRPr lang="en-US" sz="2600" dirty="0"/>
          </a:p>
        </p:txBody>
      </p:sp>
    </p:spTree>
    <p:extLst>
      <p:ext uri="{BB962C8B-B14F-4D97-AF65-F5344CB8AC3E}">
        <p14:creationId xmlns:p14="http://schemas.microsoft.com/office/powerpoint/2010/main" val="63084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94719"/>
            <a:ext cx="8763000" cy="2468562"/>
          </a:xfrm>
        </p:spPr>
        <p:txBody>
          <a:bodyPr>
            <a:noAutofit/>
          </a:bodyPr>
          <a:lstStyle/>
          <a:p>
            <a:pPr algn="ctr"/>
            <a:r>
              <a:rPr lang="en-US" altLang="en-US" sz="3600" dirty="0"/>
              <a:t>Prevention of Healthcare-Associated Infections </a:t>
            </a:r>
            <a:br>
              <a:rPr lang="en-US" altLang="en-US" sz="3600" dirty="0"/>
            </a:br>
            <a:r>
              <a:rPr lang="en-US" altLang="en-US" sz="3600" dirty="0"/>
              <a:t>(MDROs, CLABSIs, SSIs, and CAUTIs)</a:t>
            </a:r>
            <a:endParaRPr lang="en-US" sz="3600" dirty="0"/>
          </a:p>
        </p:txBody>
      </p:sp>
      <p:sp>
        <p:nvSpPr>
          <p:cNvPr id="4" name="Date Placeholder 3"/>
          <p:cNvSpPr>
            <a:spLocks noGrp="1"/>
          </p:cNvSpPr>
          <p:nvPr>
            <p:ph type="dt" sz="half" idx="10"/>
          </p:nvPr>
        </p:nvSpPr>
        <p:spPr/>
        <p:txBody>
          <a:bodyPr/>
          <a:lstStyle/>
          <a:p>
            <a:fld id="{9718EC2B-A64D-2D41-B846-34ABAC293ED2}" type="datetime4">
              <a:rPr lang="en-US" smtClean="0"/>
              <a:t>November 26, 2025</a:t>
            </a:fld>
            <a:endParaRPr lang="en-US" dirty="0"/>
          </a:p>
        </p:txBody>
      </p:sp>
      <p:sp>
        <p:nvSpPr>
          <p:cNvPr id="5" name="Slide Number Placeholder 4"/>
          <p:cNvSpPr>
            <a:spLocks noGrp="1"/>
          </p:cNvSpPr>
          <p:nvPr>
            <p:ph type="sldNum" sz="quarter" idx="12"/>
          </p:nvPr>
        </p:nvSpPr>
        <p:spPr/>
        <p:txBody>
          <a:bodyPr/>
          <a:lstStyle/>
          <a:p>
            <a:fld id="{D0E715B6-4FF2-6B47-A690-8CE670BA5146}" type="slidenum">
              <a:rPr lang="en-US" smtClean="0"/>
              <a:t>16</a:t>
            </a:fld>
            <a:endParaRPr lang="en-US" dirty="0"/>
          </a:p>
        </p:txBody>
      </p:sp>
    </p:spTree>
    <p:extLst>
      <p:ext uri="{BB962C8B-B14F-4D97-AF65-F5344CB8AC3E}">
        <p14:creationId xmlns:p14="http://schemas.microsoft.com/office/powerpoint/2010/main" val="2642979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90A77-3773-45C4-A4D2-F8920865A116}"/>
              </a:ext>
            </a:extLst>
          </p:cNvPr>
          <p:cNvSpPr>
            <a:spLocks noGrp="1"/>
          </p:cNvSpPr>
          <p:nvPr>
            <p:ph type="title"/>
          </p:nvPr>
        </p:nvSpPr>
        <p:spPr/>
        <p:txBody>
          <a:bodyPr/>
          <a:lstStyle/>
          <a:p>
            <a:pPr algn="ctr">
              <a:lnSpc>
                <a:spcPct val="150000"/>
              </a:lnSpc>
            </a:pPr>
            <a:r>
              <a:rPr lang="en-US" dirty="0"/>
              <a:t>Hospital Acquired Infection Prevention</a:t>
            </a:r>
          </a:p>
        </p:txBody>
      </p:sp>
      <p:sp>
        <p:nvSpPr>
          <p:cNvPr id="3" name="Content Placeholder 2">
            <a:extLst>
              <a:ext uri="{FF2B5EF4-FFF2-40B4-BE49-F238E27FC236}">
                <a16:creationId xmlns:a16="http://schemas.microsoft.com/office/drawing/2014/main" id="{91D65B4F-CBAF-47BC-A4EF-8963F8291C94}"/>
              </a:ext>
            </a:extLst>
          </p:cNvPr>
          <p:cNvSpPr>
            <a:spLocks noGrp="1"/>
          </p:cNvSpPr>
          <p:nvPr>
            <p:ph idx="1"/>
          </p:nvPr>
        </p:nvSpPr>
        <p:spPr>
          <a:xfrm>
            <a:off x="457200" y="1600200"/>
            <a:ext cx="8229600" cy="4648199"/>
          </a:xfrm>
        </p:spPr>
        <p:txBody>
          <a:bodyPr>
            <a:normAutofit fontScale="92500" lnSpcReduction="20000"/>
          </a:bodyPr>
          <a:lstStyle/>
          <a:p>
            <a:r>
              <a:rPr lang="en-US" sz="2400" b="1" dirty="0"/>
              <a:t>Perform</a:t>
            </a:r>
            <a:r>
              <a:rPr lang="en-US" sz="2400" dirty="0"/>
              <a:t> hand hygiene on entry and upon exit of every patient, every room, every time</a:t>
            </a:r>
          </a:p>
          <a:p>
            <a:pPr>
              <a:buNone/>
            </a:pPr>
            <a:endParaRPr lang="en-US" sz="2400" dirty="0">
              <a:effectLst/>
              <a:latin typeface="Segoe UI" panose="020B0502040204020203" pitchFamily="34" charset="0"/>
              <a:hlinkClick r:id="rId3"/>
            </a:endParaRPr>
          </a:p>
          <a:p>
            <a:pPr>
              <a:buNone/>
            </a:pPr>
            <a:r>
              <a:rPr lang="en-US" sz="2400" dirty="0">
                <a:effectLst/>
                <a:latin typeface="Segoe UI" panose="020B0502040204020203" pitchFamily="34" charset="0"/>
                <a:hlinkClick r:id="rId3"/>
              </a:rPr>
              <a:t>WHO 5 Moments for Hand Hygiene</a:t>
            </a:r>
            <a:endParaRPr lang="en-US" sz="2800" dirty="0">
              <a:effectLst/>
              <a:latin typeface="Arial" panose="020B0604020202020204" pitchFamily="34" charset="0"/>
            </a:endParaRPr>
          </a:p>
          <a:p>
            <a:endParaRPr lang="en-US" sz="2400" dirty="0"/>
          </a:p>
          <a:p>
            <a:r>
              <a:rPr lang="en-US" sz="2400" b="1" dirty="0"/>
              <a:t>Always</a:t>
            </a:r>
            <a:r>
              <a:rPr lang="en-US" sz="2400" dirty="0"/>
              <a:t> use standard precautions</a:t>
            </a:r>
          </a:p>
          <a:p>
            <a:endParaRPr lang="en-US" sz="2400" dirty="0"/>
          </a:p>
          <a:p>
            <a:r>
              <a:rPr lang="en-US" sz="2400" b="1" dirty="0"/>
              <a:t>Visitors</a:t>
            </a:r>
            <a:r>
              <a:rPr lang="en-US" sz="2400" dirty="0"/>
              <a:t> should follow the same precautions as staff</a:t>
            </a:r>
          </a:p>
          <a:p>
            <a:pPr marL="0" indent="0">
              <a:buNone/>
            </a:pPr>
            <a:endParaRPr lang="en-US" sz="2400" dirty="0"/>
          </a:p>
          <a:p>
            <a:r>
              <a:rPr lang="en-US" sz="2400" b="1" dirty="0"/>
              <a:t>Verbal</a:t>
            </a:r>
            <a:r>
              <a:rPr lang="en-US" sz="2400" dirty="0"/>
              <a:t> and hand–off communication should always include precaution status</a:t>
            </a:r>
          </a:p>
          <a:p>
            <a:pPr marL="0" indent="0">
              <a:buNone/>
            </a:pPr>
            <a:endParaRPr lang="en-US" sz="2400" dirty="0"/>
          </a:p>
          <a:p>
            <a:r>
              <a:rPr lang="en-US" sz="2400" b="1" dirty="0"/>
              <a:t>Educate </a:t>
            </a:r>
            <a:r>
              <a:rPr lang="en-US" sz="2400" dirty="0"/>
              <a:t>the patient and family on prevention protocols</a:t>
            </a:r>
          </a:p>
        </p:txBody>
      </p:sp>
    </p:spTree>
    <p:extLst>
      <p:ext uri="{BB962C8B-B14F-4D97-AF65-F5344CB8AC3E}">
        <p14:creationId xmlns:p14="http://schemas.microsoft.com/office/powerpoint/2010/main" val="1214767259"/>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39762"/>
          </a:xfrm>
        </p:spPr>
        <p:txBody>
          <a:bodyPr>
            <a:normAutofit fontScale="90000"/>
          </a:bodyPr>
          <a:lstStyle/>
          <a:p>
            <a:r>
              <a:rPr lang="en-US" altLang="en-US" sz="4200" kern="0" dirty="0">
                <a:cs typeface="+mj-cs"/>
              </a:rPr>
              <a:t>MDRO Infections</a:t>
            </a:r>
            <a:br>
              <a:rPr lang="en-US" altLang="en-US" sz="4200" kern="0" dirty="0">
                <a:cs typeface="+mj-cs"/>
              </a:rPr>
            </a:br>
            <a:r>
              <a:rPr lang="en-US" altLang="en-US" sz="3100" kern="0" dirty="0"/>
              <a:t>What are MDROs? Multidrug-resistant Organisms: </a:t>
            </a:r>
            <a:br>
              <a:rPr lang="en-US" altLang="en-US" sz="4000" kern="0" dirty="0"/>
            </a:br>
            <a:r>
              <a:rPr lang="en-US" altLang="en-US" sz="2700" kern="0" dirty="0"/>
              <a:t>  </a:t>
            </a:r>
            <a:endParaRPr lang="en-US" dirty="0"/>
          </a:p>
        </p:txBody>
      </p:sp>
      <p:sp>
        <p:nvSpPr>
          <p:cNvPr id="7" name="Content Placeholder 6"/>
          <p:cNvSpPr>
            <a:spLocks noGrp="1"/>
          </p:cNvSpPr>
          <p:nvPr>
            <p:ph sz="half" idx="1"/>
          </p:nvPr>
        </p:nvSpPr>
        <p:spPr>
          <a:xfrm>
            <a:off x="457200" y="1600201"/>
            <a:ext cx="8305800" cy="4880274"/>
          </a:xfrm>
        </p:spPr>
        <p:txBody>
          <a:bodyPr>
            <a:normAutofit fontScale="92500" lnSpcReduction="10000"/>
          </a:bodyPr>
          <a:lstStyle/>
          <a:p>
            <a:pPr lvl="0" defTabSz="914400" fontAlgn="base">
              <a:lnSpc>
                <a:spcPct val="90000"/>
              </a:lnSpc>
              <a:spcAft>
                <a:spcPct val="0"/>
              </a:spcAft>
              <a:buClr>
                <a:srgbClr val="000000"/>
              </a:buClr>
              <a:buSzPct val="70000"/>
              <a:buFont typeface="Wingdings" panose="05000000000000000000" pitchFamily="2" charset="2"/>
              <a:buChar char="§"/>
            </a:pPr>
            <a:r>
              <a:rPr lang="en-US" altLang="en-US" kern="0" dirty="0">
                <a:cs typeface="+mn-cs"/>
              </a:rPr>
              <a:t>MRSA (Methicillin-Resistant Staph aureus)</a:t>
            </a:r>
          </a:p>
          <a:p>
            <a:pPr lvl="0" defTabSz="914400" fontAlgn="base">
              <a:lnSpc>
                <a:spcPct val="90000"/>
              </a:lnSpc>
              <a:spcAft>
                <a:spcPct val="0"/>
              </a:spcAft>
              <a:buClr>
                <a:srgbClr val="000000"/>
              </a:buClr>
              <a:buSzPct val="70000"/>
              <a:buFont typeface="Wingdings" panose="05000000000000000000" pitchFamily="2" charset="2"/>
              <a:buChar char="§"/>
            </a:pPr>
            <a:r>
              <a:rPr lang="en-US" altLang="en-US" kern="0" dirty="0">
                <a:cs typeface="+mn-cs"/>
              </a:rPr>
              <a:t>VRE (Vancomycin-Resistant Enterococcus)</a:t>
            </a:r>
          </a:p>
          <a:p>
            <a:pPr lvl="0" defTabSz="914400" fontAlgn="base">
              <a:lnSpc>
                <a:spcPct val="90000"/>
              </a:lnSpc>
              <a:spcAft>
                <a:spcPct val="0"/>
              </a:spcAft>
              <a:buClr>
                <a:srgbClr val="000000"/>
              </a:buClr>
              <a:buSzPct val="70000"/>
              <a:buFont typeface="Wingdings" panose="05000000000000000000" pitchFamily="2" charset="2"/>
              <a:buChar char="§"/>
            </a:pPr>
            <a:r>
              <a:rPr lang="en-US" altLang="en-US" kern="0" dirty="0">
                <a:cs typeface="+mn-cs"/>
              </a:rPr>
              <a:t>ESBL (Extended-Spectrum Beta Lactamase)</a:t>
            </a:r>
          </a:p>
          <a:p>
            <a:pPr lvl="1" defTabSz="914400" fontAlgn="base">
              <a:lnSpc>
                <a:spcPct val="90000"/>
              </a:lnSpc>
              <a:spcAft>
                <a:spcPct val="0"/>
              </a:spcAft>
              <a:buClr>
                <a:srgbClr val="000000"/>
              </a:buClr>
              <a:buSzPct val="70000"/>
              <a:buFont typeface="Wingdings" panose="05000000000000000000" pitchFamily="2" charset="2"/>
              <a:buChar char="§"/>
            </a:pPr>
            <a:r>
              <a:rPr lang="en-US" altLang="en-US" kern="0" dirty="0">
                <a:cs typeface="+mn-cs"/>
              </a:rPr>
              <a:t>some strains of E. coli </a:t>
            </a:r>
          </a:p>
          <a:p>
            <a:pPr lvl="1" defTabSz="914400" fontAlgn="base">
              <a:lnSpc>
                <a:spcPct val="90000"/>
              </a:lnSpc>
              <a:spcAft>
                <a:spcPct val="0"/>
              </a:spcAft>
              <a:buClr>
                <a:srgbClr val="000000"/>
              </a:buClr>
              <a:buSzPct val="70000"/>
              <a:buFont typeface="Wingdings" panose="05000000000000000000" pitchFamily="2" charset="2"/>
              <a:buChar char="§"/>
            </a:pPr>
            <a:r>
              <a:rPr lang="en-US" altLang="en-US" kern="0" dirty="0">
                <a:cs typeface="+mn-cs"/>
              </a:rPr>
              <a:t>Klebsiella</a:t>
            </a:r>
          </a:p>
          <a:p>
            <a:pPr lvl="1" defTabSz="914400" fontAlgn="base">
              <a:lnSpc>
                <a:spcPct val="90000"/>
              </a:lnSpc>
              <a:spcAft>
                <a:spcPct val="0"/>
              </a:spcAft>
              <a:buClr>
                <a:srgbClr val="000000"/>
              </a:buClr>
              <a:buSzPct val="70000"/>
              <a:buFont typeface="Wingdings" panose="05000000000000000000" pitchFamily="2" charset="2"/>
              <a:buChar char="§"/>
            </a:pPr>
            <a:r>
              <a:rPr lang="en-US" altLang="en-US" kern="0" dirty="0">
                <a:cs typeface="+mn-cs"/>
              </a:rPr>
              <a:t>other Enterobacteriaceae</a:t>
            </a:r>
          </a:p>
          <a:p>
            <a:pPr defTabSz="914400" fontAlgn="base">
              <a:spcAft>
                <a:spcPct val="0"/>
              </a:spcAft>
              <a:buClr>
                <a:srgbClr val="000000"/>
              </a:buClr>
              <a:buSzPct val="70000"/>
            </a:pPr>
            <a:r>
              <a:rPr lang="en-US" altLang="en-US" kern="0" dirty="0"/>
              <a:t>CRE (Carbapenem-resistant Enterobacteriaceae)</a:t>
            </a:r>
          </a:p>
          <a:p>
            <a:pPr defTabSz="914400" fontAlgn="base">
              <a:spcAft>
                <a:spcPct val="0"/>
              </a:spcAft>
              <a:buClr>
                <a:srgbClr val="000000"/>
              </a:buClr>
              <a:buSzPct val="70000"/>
            </a:pPr>
            <a:r>
              <a:rPr lang="en-US" altLang="en-US" kern="0" dirty="0"/>
              <a:t>MDRSP (Multidrug-resistant Strep pneumonia)</a:t>
            </a:r>
          </a:p>
          <a:p>
            <a:pPr defTabSz="914400" fontAlgn="base">
              <a:spcAft>
                <a:spcPct val="0"/>
              </a:spcAft>
              <a:buClr>
                <a:srgbClr val="000000"/>
              </a:buClr>
              <a:buSzPct val="70000"/>
            </a:pPr>
            <a:r>
              <a:rPr lang="en-US" altLang="en-US" kern="0" dirty="0"/>
              <a:t>Other MDR gram negative bacteria</a:t>
            </a:r>
          </a:p>
          <a:p>
            <a:pPr lvl="1" defTabSz="914400" fontAlgn="base">
              <a:spcAft>
                <a:spcPct val="0"/>
              </a:spcAft>
              <a:buClr>
                <a:srgbClr val="000000"/>
              </a:buClr>
              <a:buSzPct val="70000"/>
            </a:pPr>
            <a:r>
              <a:rPr lang="en-US" altLang="en-US" kern="0" dirty="0"/>
              <a:t>Stenotrophomonas multophilia</a:t>
            </a:r>
          </a:p>
          <a:p>
            <a:pPr lvl="1" defTabSz="914400" fontAlgn="base">
              <a:spcAft>
                <a:spcPct val="0"/>
              </a:spcAft>
              <a:buClr>
                <a:srgbClr val="000000"/>
              </a:buClr>
              <a:buSzPct val="70000"/>
            </a:pPr>
            <a:r>
              <a:rPr lang="en-US" altLang="en-US" kern="0" dirty="0"/>
              <a:t>Burkholderia cepacian</a:t>
            </a:r>
          </a:p>
          <a:p>
            <a:pPr lvl="1" defTabSz="914400" fontAlgn="base">
              <a:spcAft>
                <a:spcPct val="0"/>
              </a:spcAft>
              <a:buClr>
                <a:srgbClr val="000000"/>
              </a:buClr>
              <a:buSzPct val="70000"/>
            </a:pPr>
            <a:r>
              <a:rPr lang="en-US" altLang="en-US" kern="0" dirty="0"/>
              <a:t>some strains of Acinetobacter baumannii</a:t>
            </a:r>
            <a:endParaRPr lang="en-US" altLang="en-US" kern="0" dirty="0">
              <a:cs typeface="+mn-cs"/>
            </a:endParaRPr>
          </a:p>
          <a:p>
            <a:pPr marL="457200" lvl="1" indent="0" defTabSz="914400" fontAlgn="base">
              <a:lnSpc>
                <a:spcPct val="90000"/>
              </a:lnSpc>
              <a:spcAft>
                <a:spcPct val="0"/>
              </a:spcAft>
              <a:buClr>
                <a:srgbClr val="000000"/>
              </a:buClr>
              <a:buSzPct val="70000"/>
              <a:buNone/>
            </a:pPr>
            <a:endParaRPr lang="en-US" altLang="en-US" kern="0" dirty="0">
              <a:cs typeface="+mn-cs"/>
            </a:endParaRPr>
          </a:p>
        </p:txBody>
      </p:sp>
      <p:sp>
        <p:nvSpPr>
          <p:cNvPr id="4" name="Date Placeholder 3"/>
          <p:cNvSpPr>
            <a:spLocks noGrp="1"/>
          </p:cNvSpPr>
          <p:nvPr>
            <p:ph type="dt" sz="half" idx="10"/>
          </p:nvPr>
        </p:nvSpPr>
        <p:spPr/>
        <p:txBody>
          <a:bodyPr/>
          <a:lstStyle/>
          <a:p>
            <a:fld id="{B9C6DD42-9E78-4744-9FA6-AFEAC9C9AC6B}" type="datetime4">
              <a:rPr lang="en-US" smtClean="0"/>
              <a:t>November 26, 2025</a:t>
            </a:fld>
            <a:endParaRPr lang="en-US" dirty="0"/>
          </a:p>
        </p:txBody>
      </p:sp>
      <p:sp>
        <p:nvSpPr>
          <p:cNvPr id="5" name="Slide Number Placeholder 4"/>
          <p:cNvSpPr>
            <a:spLocks noGrp="1"/>
          </p:cNvSpPr>
          <p:nvPr>
            <p:ph type="sldNum" sz="quarter" idx="12"/>
          </p:nvPr>
        </p:nvSpPr>
        <p:spPr/>
        <p:txBody>
          <a:bodyPr/>
          <a:lstStyle/>
          <a:p>
            <a:fld id="{D0E715B6-4FF2-6B47-A690-8CE670BA5146}" type="slidenum">
              <a:rPr lang="en-US" smtClean="0"/>
              <a:t>18</a:t>
            </a:fld>
            <a:endParaRPr lang="en-US" dirty="0"/>
          </a:p>
        </p:txBody>
      </p:sp>
    </p:spTree>
    <p:extLst>
      <p:ext uri="{BB962C8B-B14F-4D97-AF65-F5344CB8AC3E}">
        <p14:creationId xmlns:p14="http://schemas.microsoft.com/office/powerpoint/2010/main" val="920863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3EBE2-DE90-4363-8AFC-F864A0F4BC81}"/>
              </a:ext>
            </a:extLst>
          </p:cNvPr>
          <p:cNvSpPr>
            <a:spLocks noGrp="1"/>
          </p:cNvSpPr>
          <p:nvPr>
            <p:ph type="title"/>
          </p:nvPr>
        </p:nvSpPr>
        <p:spPr/>
        <p:txBody>
          <a:bodyPr>
            <a:normAutofit/>
          </a:bodyPr>
          <a:lstStyle/>
          <a:p>
            <a:r>
              <a:rPr lang="en-US" altLang="en-US" sz="4000" kern="0" dirty="0"/>
              <a:t>MDRO Infections - MRSA</a:t>
            </a:r>
            <a:endParaRPr lang="en-US" sz="4000" dirty="0"/>
          </a:p>
        </p:txBody>
      </p:sp>
      <p:sp>
        <p:nvSpPr>
          <p:cNvPr id="3" name="Content Placeholder 2">
            <a:extLst>
              <a:ext uri="{FF2B5EF4-FFF2-40B4-BE49-F238E27FC236}">
                <a16:creationId xmlns:a16="http://schemas.microsoft.com/office/drawing/2014/main" id="{6CB1BA5B-A9A7-4EC6-9CC7-B26CCC837D4E}"/>
              </a:ext>
            </a:extLst>
          </p:cNvPr>
          <p:cNvSpPr>
            <a:spLocks noGrp="1"/>
          </p:cNvSpPr>
          <p:nvPr>
            <p:ph idx="1"/>
          </p:nvPr>
        </p:nvSpPr>
        <p:spPr/>
        <p:txBody>
          <a:bodyPr/>
          <a:lstStyle/>
          <a:p>
            <a:r>
              <a:rPr lang="en-US" altLang="en-US" b="1" dirty="0"/>
              <a:t>M</a:t>
            </a:r>
            <a:r>
              <a:rPr lang="en-US" altLang="en-US" dirty="0"/>
              <a:t>ethicillin-</a:t>
            </a:r>
            <a:r>
              <a:rPr lang="en-US" altLang="en-US" b="1" dirty="0"/>
              <a:t>r</a:t>
            </a:r>
            <a:r>
              <a:rPr lang="en-US" altLang="en-US" dirty="0"/>
              <a:t>esistant </a:t>
            </a:r>
            <a:r>
              <a:rPr lang="en-US" altLang="en-US" b="1" i="1" dirty="0"/>
              <a:t>S</a:t>
            </a:r>
            <a:r>
              <a:rPr lang="en-US" altLang="en-US" i="1" dirty="0"/>
              <a:t>taphylococcus </a:t>
            </a:r>
            <a:r>
              <a:rPr lang="en-US" altLang="en-US" b="1" i="1" dirty="0"/>
              <a:t>a</a:t>
            </a:r>
            <a:r>
              <a:rPr lang="en-US" altLang="en-US" i="1" dirty="0"/>
              <a:t>ureus</a:t>
            </a:r>
            <a:r>
              <a:rPr lang="en-US" altLang="en-US" dirty="0"/>
              <a:t> 	-	-Strain of Staph which resistant to many antibiotics, including Methicillin</a:t>
            </a:r>
          </a:p>
          <a:p>
            <a:pPr marL="0" indent="0">
              <a:buNone/>
            </a:pPr>
            <a:endParaRPr lang="en-US" altLang="en-US" dirty="0"/>
          </a:p>
          <a:p>
            <a:r>
              <a:rPr lang="en-US" altLang="en-US" dirty="0"/>
              <a:t>Usually classified as Healthcare or Community Acquired (HA-MRSA or CA-MRSA)</a:t>
            </a:r>
          </a:p>
          <a:p>
            <a:endParaRPr lang="en-US" dirty="0"/>
          </a:p>
        </p:txBody>
      </p:sp>
      <p:sp>
        <p:nvSpPr>
          <p:cNvPr id="4" name="Date Placeholder 3">
            <a:extLst>
              <a:ext uri="{FF2B5EF4-FFF2-40B4-BE49-F238E27FC236}">
                <a16:creationId xmlns:a16="http://schemas.microsoft.com/office/drawing/2014/main" id="{DA0F0890-E49C-4F19-AA77-4D95BC7EDB43}"/>
              </a:ext>
            </a:extLst>
          </p:cNvPr>
          <p:cNvSpPr>
            <a:spLocks noGrp="1"/>
          </p:cNvSpPr>
          <p:nvPr>
            <p:ph type="dt" sz="half" idx="10"/>
          </p:nvPr>
        </p:nvSpPr>
        <p:spPr/>
        <p:txBody>
          <a:bodyPr/>
          <a:lstStyle/>
          <a:p>
            <a:fld id="{37B7AFF7-EEB6-8743-8B75-4B4B550FE265}" type="datetime4">
              <a:rPr lang="en-US" smtClean="0"/>
              <a:t>November 26, 2025</a:t>
            </a:fld>
            <a:endParaRPr lang="en-US" dirty="0"/>
          </a:p>
        </p:txBody>
      </p:sp>
      <p:sp>
        <p:nvSpPr>
          <p:cNvPr id="5" name="Slide Number Placeholder 4">
            <a:extLst>
              <a:ext uri="{FF2B5EF4-FFF2-40B4-BE49-F238E27FC236}">
                <a16:creationId xmlns:a16="http://schemas.microsoft.com/office/drawing/2014/main" id="{E079D208-5192-441C-9464-C52654013A2B}"/>
              </a:ext>
            </a:extLst>
          </p:cNvPr>
          <p:cNvSpPr>
            <a:spLocks noGrp="1"/>
          </p:cNvSpPr>
          <p:nvPr>
            <p:ph type="sldNum" sz="quarter" idx="12"/>
          </p:nvPr>
        </p:nvSpPr>
        <p:spPr/>
        <p:txBody>
          <a:bodyPr/>
          <a:lstStyle/>
          <a:p>
            <a:fld id="{D0E715B6-4FF2-6B47-A690-8CE670BA5146}" type="slidenum">
              <a:rPr lang="en-US" smtClean="0"/>
              <a:t>19</a:t>
            </a:fld>
            <a:endParaRPr lang="en-US" dirty="0"/>
          </a:p>
        </p:txBody>
      </p:sp>
    </p:spTree>
    <p:extLst>
      <p:ext uri="{BB962C8B-B14F-4D97-AF65-F5344CB8AC3E}">
        <p14:creationId xmlns:p14="http://schemas.microsoft.com/office/powerpoint/2010/main" val="1420601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pPr algn="ctr"/>
            <a:br>
              <a:rPr lang="en-US" dirty="0"/>
            </a:br>
            <a:r>
              <a:rPr lang="en-US" dirty="0"/>
              <a:t>Mon Health Strategic Plan </a:t>
            </a:r>
            <a:br>
              <a:rPr lang="en-US" dirty="0"/>
            </a:br>
            <a:r>
              <a:rPr lang="en-US" dirty="0"/>
              <a:t>Goal for </a:t>
            </a:r>
            <a:br>
              <a:rPr lang="en-US" dirty="0"/>
            </a:br>
            <a:r>
              <a:rPr lang="en-US" dirty="0"/>
              <a:t>Quality and Safety</a:t>
            </a:r>
            <a:br>
              <a:rPr lang="en-US" dirty="0"/>
            </a:br>
            <a:br>
              <a:rPr lang="en-US" dirty="0"/>
            </a:br>
            <a:br>
              <a:rPr lang="en-US" dirty="0"/>
            </a:br>
            <a:br>
              <a:rPr lang="en-US" dirty="0"/>
            </a:br>
            <a:endParaRPr lang="en-US" dirty="0"/>
          </a:p>
        </p:txBody>
      </p:sp>
      <p:sp>
        <p:nvSpPr>
          <p:cNvPr id="3" name="Content Placeholder 2"/>
          <p:cNvSpPr>
            <a:spLocks noGrp="1"/>
          </p:cNvSpPr>
          <p:nvPr>
            <p:ph idx="1"/>
          </p:nvPr>
        </p:nvSpPr>
        <p:spPr>
          <a:xfrm>
            <a:off x="457200" y="2590800"/>
            <a:ext cx="8229600" cy="3535363"/>
          </a:xfrm>
        </p:spPr>
        <p:txBody>
          <a:bodyPr/>
          <a:lstStyle/>
          <a:p>
            <a:pPr marL="0" indent="0" algn="ctr">
              <a:buNone/>
            </a:pPr>
            <a:endParaRPr lang="en-US" b="1" i="1" dirty="0"/>
          </a:p>
          <a:p>
            <a:pPr marL="0" indent="0" algn="ctr">
              <a:buNone/>
            </a:pPr>
            <a:r>
              <a:rPr lang="en-US" b="1" i="1" dirty="0"/>
              <a:t>“Deliver high quality, safe, consistent and coordinated patient care”</a:t>
            </a:r>
          </a:p>
        </p:txBody>
      </p:sp>
    </p:spTree>
    <p:extLst>
      <p:ext uri="{BB962C8B-B14F-4D97-AF65-F5344CB8AC3E}">
        <p14:creationId xmlns:p14="http://schemas.microsoft.com/office/powerpoint/2010/main" val="2213210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655B-94AD-43DE-B313-2F4B3EFC4611}"/>
              </a:ext>
            </a:extLst>
          </p:cNvPr>
          <p:cNvSpPr>
            <a:spLocks noGrp="1"/>
          </p:cNvSpPr>
          <p:nvPr>
            <p:ph type="title"/>
          </p:nvPr>
        </p:nvSpPr>
        <p:spPr/>
        <p:txBody>
          <a:bodyPr>
            <a:normAutofit/>
          </a:bodyPr>
          <a:lstStyle/>
          <a:p>
            <a:r>
              <a:rPr lang="en-US" altLang="en-US" sz="4000" kern="0" dirty="0"/>
              <a:t>Prevent MDRO Infections - MRSA</a:t>
            </a:r>
            <a:endParaRPr lang="en-US" sz="4000" dirty="0"/>
          </a:p>
        </p:txBody>
      </p:sp>
      <p:sp>
        <p:nvSpPr>
          <p:cNvPr id="3" name="Content Placeholder 2">
            <a:extLst>
              <a:ext uri="{FF2B5EF4-FFF2-40B4-BE49-F238E27FC236}">
                <a16:creationId xmlns:a16="http://schemas.microsoft.com/office/drawing/2014/main" id="{AD56D995-DB35-46DD-B6A0-DC2CD214C219}"/>
              </a:ext>
            </a:extLst>
          </p:cNvPr>
          <p:cNvSpPr>
            <a:spLocks noGrp="1"/>
          </p:cNvSpPr>
          <p:nvPr>
            <p:ph idx="1"/>
          </p:nvPr>
        </p:nvSpPr>
        <p:spPr/>
        <p:txBody>
          <a:bodyPr>
            <a:normAutofit fontScale="92500"/>
          </a:bodyPr>
          <a:lstStyle/>
          <a:p>
            <a:r>
              <a:rPr lang="en-US" altLang="en-US" sz="3200" dirty="0"/>
              <a:t>HA-MRSA infections occur most frequently among persons in hospitals, nursing homes and dialysis centers who have weakened immune systems </a:t>
            </a:r>
          </a:p>
          <a:p>
            <a:pPr marL="0" indent="0">
              <a:buNone/>
            </a:pPr>
            <a:endParaRPr lang="en-US" altLang="en-US" sz="3200" dirty="0"/>
          </a:p>
          <a:p>
            <a:r>
              <a:rPr lang="en-US" altLang="en-US" sz="3200" dirty="0"/>
              <a:t>CA-MRSA infections occur in otherwise healthy people who have not been recently (within the past year) hospitalized or had a medical procedure – usually skin infections</a:t>
            </a:r>
          </a:p>
          <a:p>
            <a:endParaRPr lang="en-US" dirty="0"/>
          </a:p>
        </p:txBody>
      </p:sp>
      <p:sp>
        <p:nvSpPr>
          <p:cNvPr id="4" name="Date Placeholder 3">
            <a:extLst>
              <a:ext uri="{FF2B5EF4-FFF2-40B4-BE49-F238E27FC236}">
                <a16:creationId xmlns:a16="http://schemas.microsoft.com/office/drawing/2014/main" id="{C6B91102-0408-47F5-90A5-07BAB44408A2}"/>
              </a:ext>
            </a:extLst>
          </p:cNvPr>
          <p:cNvSpPr>
            <a:spLocks noGrp="1"/>
          </p:cNvSpPr>
          <p:nvPr>
            <p:ph type="dt" sz="half" idx="10"/>
          </p:nvPr>
        </p:nvSpPr>
        <p:spPr/>
        <p:txBody>
          <a:bodyPr/>
          <a:lstStyle/>
          <a:p>
            <a:fld id="{37B7AFF7-EEB6-8743-8B75-4B4B550FE265}" type="datetime4">
              <a:rPr lang="en-US" smtClean="0"/>
              <a:t>November 26, 2025</a:t>
            </a:fld>
            <a:endParaRPr lang="en-US" dirty="0"/>
          </a:p>
        </p:txBody>
      </p:sp>
      <p:sp>
        <p:nvSpPr>
          <p:cNvPr id="5" name="Slide Number Placeholder 4">
            <a:extLst>
              <a:ext uri="{FF2B5EF4-FFF2-40B4-BE49-F238E27FC236}">
                <a16:creationId xmlns:a16="http://schemas.microsoft.com/office/drawing/2014/main" id="{E1DF7FC9-7D8E-42D2-BC7E-62445735F8F8}"/>
              </a:ext>
            </a:extLst>
          </p:cNvPr>
          <p:cNvSpPr>
            <a:spLocks noGrp="1"/>
          </p:cNvSpPr>
          <p:nvPr>
            <p:ph type="sldNum" sz="quarter" idx="12"/>
          </p:nvPr>
        </p:nvSpPr>
        <p:spPr/>
        <p:txBody>
          <a:bodyPr/>
          <a:lstStyle/>
          <a:p>
            <a:fld id="{D0E715B6-4FF2-6B47-A690-8CE670BA5146}" type="slidenum">
              <a:rPr lang="en-US" smtClean="0"/>
              <a:t>20</a:t>
            </a:fld>
            <a:endParaRPr lang="en-US" dirty="0"/>
          </a:p>
        </p:txBody>
      </p:sp>
    </p:spTree>
    <p:extLst>
      <p:ext uri="{BB962C8B-B14F-4D97-AF65-F5344CB8AC3E}">
        <p14:creationId xmlns:p14="http://schemas.microsoft.com/office/powerpoint/2010/main" val="1097272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A9BC-77A0-4E7E-B15E-F8B5132F2845}"/>
              </a:ext>
            </a:extLst>
          </p:cNvPr>
          <p:cNvSpPr>
            <a:spLocks noGrp="1"/>
          </p:cNvSpPr>
          <p:nvPr>
            <p:ph type="title"/>
          </p:nvPr>
        </p:nvSpPr>
        <p:spPr>
          <a:xfrm>
            <a:off x="457200" y="274638"/>
            <a:ext cx="8229600" cy="1143000"/>
          </a:xfrm>
        </p:spPr>
        <p:txBody>
          <a:bodyPr anchor="t">
            <a:normAutofit/>
          </a:bodyPr>
          <a:lstStyle/>
          <a:p>
            <a:r>
              <a:rPr lang="en-US" altLang="en-US" kern="0" dirty="0"/>
              <a:t>Prevent MDRO Infections - MRSA</a:t>
            </a:r>
            <a:endParaRPr lang="en-US" dirty="0"/>
          </a:p>
        </p:txBody>
      </p:sp>
      <p:sp>
        <p:nvSpPr>
          <p:cNvPr id="3" name="Content Placeholder 2">
            <a:extLst>
              <a:ext uri="{FF2B5EF4-FFF2-40B4-BE49-F238E27FC236}">
                <a16:creationId xmlns:a16="http://schemas.microsoft.com/office/drawing/2014/main" id="{879E7C7F-2EFD-4BF6-887C-7E97DD46FFF8}"/>
              </a:ext>
            </a:extLst>
          </p:cNvPr>
          <p:cNvSpPr>
            <a:spLocks noGrp="1"/>
          </p:cNvSpPr>
          <p:nvPr>
            <p:ph sz="half" idx="1"/>
          </p:nvPr>
        </p:nvSpPr>
        <p:spPr>
          <a:xfrm>
            <a:off x="457200" y="1600200"/>
            <a:ext cx="4038600" cy="4525963"/>
          </a:xfrm>
        </p:spPr>
        <p:txBody>
          <a:bodyPr>
            <a:normAutofit/>
          </a:bodyPr>
          <a:lstStyle/>
          <a:p>
            <a:pPr>
              <a:lnSpc>
                <a:spcPct val="90000"/>
              </a:lnSpc>
            </a:pPr>
            <a:r>
              <a:rPr lang="en-US" altLang="en-US" sz="2200" dirty="0"/>
              <a:t>Spread by physical contact – lives in moist areas</a:t>
            </a:r>
          </a:p>
          <a:p>
            <a:pPr>
              <a:lnSpc>
                <a:spcPct val="90000"/>
              </a:lnSpc>
            </a:pPr>
            <a:r>
              <a:rPr lang="en-US" altLang="en-US" sz="2200" dirty="0"/>
              <a:t>Treatment of MRSA infections</a:t>
            </a:r>
          </a:p>
          <a:p>
            <a:pPr lvl="1">
              <a:lnSpc>
                <a:spcPct val="90000"/>
              </a:lnSpc>
            </a:pPr>
            <a:r>
              <a:rPr lang="en-US" altLang="en-US" sz="2200" dirty="0"/>
              <a:t>Skin – Bactrim, Clindamycin</a:t>
            </a:r>
          </a:p>
          <a:p>
            <a:pPr lvl="1">
              <a:lnSpc>
                <a:spcPct val="90000"/>
              </a:lnSpc>
            </a:pPr>
            <a:r>
              <a:rPr lang="en-US" altLang="en-US" sz="2200" dirty="0"/>
              <a:t>Systemic – Vancomycin</a:t>
            </a:r>
          </a:p>
          <a:p>
            <a:pPr>
              <a:lnSpc>
                <a:spcPct val="90000"/>
              </a:lnSpc>
            </a:pPr>
            <a:r>
              <a:rPr lang="en-US" altLang="en-US" sz="2200" dirty="0"/>
              <a:t>Contact or droplet isolation for infection</a:t>
            </a:r>
          </a:p>
          <a:p>
            <a:pPr marL="0" indent="0">
              <a:lnSpc>
                <a:spcPct val="90000"/>
              </a:lnSpc>
              <a:buNone/>
            </a:pPr>
            <a:endParaRPr lang="en-US" altLang="en-US" sz="2200" dirty="0"/>
          </a:p>
          <a:p>
            <a:pPr>
              <a:lnSpc>
                <a:spcPct val="90000"/>
              </a:lnSpc>
            </a:pPr>
            <a:r>
              <a:rPr lang="en-US" altLang="en-US" sz="2200" b="1" dirty="0"/>
              <a:t>Handwashing is key </a:t>
            </a:r>
          </a:p>
          <a:p>
            <a:pPr marL="0" indent="0">
              <a:lnSpc>
                <a:spcPct val="90000"/>
              </a:lnSpc>
              <a:buNone/>
            </a:pPr>
            <a:r>
              <a:rPr lang="en-US" altLang="en-US" sz="2200" b="1" dirty="0"/>
              <a:t>to stop the spread of MRSA</a:t>
            </a:r>
          </a:p>
          <a:p>
            <a:pPr marL="0" indent="0">
              <a:lnSpc>
                <a:spcPct val="90000"/>
              </a:lnSpc>
              <a:buNone/>
            </a:pPr>
            <a:endParaRPr lang="en-US" sz="2200" dirty="0"/>
          </a:p>
        </p:txBody>
      </p:sp>
      <p:pic>
        <p:nvPicPr>
          <p:cNvPr id="7" name="Picture 6" descr="A person washing their hands under a running water&#10;&#10;AI-generated content may be incorrect.">
            <a:extLst>
              <a:ext uri="{FF2B5EF4-FFF2-40B4-BE49-F238E27FC236}">
                <a16:creationId xmlns:a16="http://schemas.microsoft.com/office/drawing/2014/main" id="{EA22BD81-4FC9-C43C-5FA0-67E71697777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963" r="28474" b="-1"/>
          <a:stretch>
            <a:fillRect/>
          </a:stretch>
        </p:blipFill>
        <p:spPr>
          <a:xfrm>
            <a:off x="4648200" y="1600200"/>
            <a:ext cx="4038600" cy="4525963"/>
          </a:xfrm>
          <a:prstGeom prst="rect">
            <a:avLst/>
          </a:prstGeom>
          <a:noFill/>
        </p:spPr>
      </p:pic>
      <p:sp>
        <p:nvSpPr>
          <p:cNvPr id="4" name="Date Placeholder 3" hidden="1">
            <a:extLst>
              <a:ext uri="{FF2B5EF4-FFF2-40B4-BE49-F238E27FC236}">
                <a16:creationId xmlns:a16="http://schemas.microsoft.com/office/drawing/2014/main" id="{011CB93B-56C5-492A-AA9A-099DAB9875D6}"/>
              </a:ext>
            </a:extLst>
          </p:cNvPr>
          <p:cNvSpPr>
            <a:spLocks noGrp="1"/>
          </p:cNvSpPr>
          <p:nvPr>
            <p:ph type="dt" sz="half" idx="10"/>
          </p:nvPr>
        </p:nvSpPr>
        <p:spPr/>
        <p:txBody>
          <a:bodyPr/>
          <a:lstStyle/>
          <a:p>
            <a:pPr>
              <a:spcAft>
                <a:spcPts val="600"/>
              </a:spcAft>
            </a:pPr>
            <a:fld id="{37B7AFF7-EEB6-8743-8B75-4B4B550FE265}" type="datetime4">
              <a:rPr lang="en-US" smtClean="0"/>
              <a:pPr>
                <a:spcAft>
                  <a:spcPts val="600"/>
                </a:spcAft>
              </a:pPr>
              <a:t>November 26, 2025</a:t>
            </a:fld>
            <a:endParaRPr lang="en-US" dirty="0"/>
          </a:p>
        </p:txBody>
      </p:sp>
      <p:sp>
        <p:nvSpPr>
          <p:cNvPr id="5" name="Slide Number Placeholder 4" hidden="1">
            <a:extLst>
              <a:ext uri="{FF2B5EF4-FFF2-40B4-BE49-F238E27FC236}">
                <a16:creationId xmlns:a16="http://schemas.microsoft.com/office/drawing/2014/main" id="{85F4BB64-B1B1-450F-A229-8CEDDA3B1046}"/>
              </a:ext>
            </a:extLst>
          </p:cNvPr>
          <p:cNvSpPr>
            <a:spLocks noGrp="1"/>
          </p:cNvSpPr>
          <p:nvPr>
            <p:ph type="sldNum" sz="quarter" idx="12"/>
          </p:nvPr>
        </p:nvSpPr>
        <p:spPr/>
        <p:txBody>
          <a:bodyPr/>
          <a:lstStyle/>
          <a:p>
            <a:pPr>
              <a:spcAft>
                <a:spcPts val="600"/>
              </a:spcAft>
            </a:pPr>
            <a:fld id="{D0E715B6-4FF2-6B47-A690-8CE670BA5146}" type="slidenum">
              <a:rPr lang="en-US" smtClean="0"/>
              <a:pPr>
                <a:spcAft>
                  <a:spcPts val="600"/>
                </a:spcAft>
              </a:pPr>
              <a:t>21</a:t>
            </a:fld>
            <a:endParaRPr lang="en-US" dirty="0"/>
          </a:p>
        </p:txBody>
      </p:sp>
    </p:spTree>
    <p:extLst>
      <p:ext uri="{BB962C8B-B14F-4D97-AF65-F5344CB8AC3E}">
        <p14:creationId xmlns:p14="http://schemas.microsoft.com/office/powerpoint/2010/main" val="928077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9ED5-6862-424C-991B-09915F378AC3}"/>
              </a:ext>
            </a:extLst>
          </p:cNvPr>
          <p:cNvSpPr>
            <a:spLocks noGrp="1"/>
          </p:cNvSpPr>
          <p:nvPr>
            <p:ph type="title"/>
          </p:nvPr>
        </p:nvSpPr>
        <p:spPr>
          <a:xfrm>
            <a:off x="457200" y="274638"/>
            <a:ext cx="8229600" cy="1143000"/>
          </a:xfrm>
        </p:spPr>
        <p:txBody>
          <a:bodyPr anchor="t">
            <a:normAutofit/>
          </a:bodyPr>
          <a:lstStyle/>
          <a:p>
            <a:r>
              <a:rPr lang="en-US" altLang="en-US" kern="0" dirty="0"/>
              <a:t>MDRO Infections - VRE</a:t>
            </a:r>
            <a:endParaRPr lang="en-US" dirty="0"/>
          </a:p>
        </p:txBody>
      </p:sp>
      <p:sp>
        <p:nvSpPr>
          <p:cNvPr id="3" name="Content Placeholder 2">
            <a:extLst>
              <a:ext uri="{FF2B5EF4-FFF2-40B4-BE49-F238E27FC236}">
                <a16:creationId xmlns:a16="http://schemas.microsoft.com/office/drawing/2014/main" id="{6124B734-A496-4B3F-BA12-46CD6E1C2B30}"/>
              </a:ext>
            </a:extLst>
          </p:cNvPr>
          <p:cNvSpPr>
            <a:spLocks noGrp="1"/>
          </p:cNvSpPr>
          <p:nvPr>
            <p:ph sz="half" idx="1"/>
          </p:nvPr>
        </p:nvSpPr>
        <p:spPr>
          <a:xfrm>
            <a:off x="457200" y="1600200"/>
            <a:ext cx="4038600" cy="4525963"/>
          </a:xfrm>
        </p:spPr>
        <p:txBody>
          <a:bodyPr vert="horz" lIns="91440" tIns="45720" rIns="91440" bIns="45720" rtlCol="0">
            <a:normAutofit fontScale="92500" lnSpcReduction="10000"/>
          </a:bodyPr>
          <a:lstStyle/>
          <a:p>
            <a:pPr>
              <a:lnSpc>
                <a:spcPct val="90000"/>
              </a:lnSpc>
            </a:pPr>
            <a:r>
              <a:rPr lang="en-US" altLang="en-US" sz="2400" dirty="0"/>
              <a:t>Developed because of use and misuse of antibiotics, including Vancomycin</a:t>
            </a:r>
          </a:p>
          <a:p>
            <a:pPr marL="0" indent="0">
              <a:lnSpc>
                <a:spcPct val="90000"/>
              </a:lnSpc>
              <a:buNone/>
            </a:pPr>
            <a:endParaRPr lang="en-US" altLang="en-US" sz="2400" dirty="0"/>
          </a:p>
          <a:p>
            <a:pPr>
              <a:lnSpc>
                <a:spcPct val="90000"/>
              </a:lnSpc>
            </a:pPr>
            <a:r>
              <a:rPr lang="en-US" altLang="en-US" sz="2400" dirty="0"/>
              <a:t>Can be spread person to person</a:t>
            </a:r>
          </a:p>
          <a:p>
            <a:pPr marL="0" indent="0">
              <a:lnSpc>
                <a:spcPct val="90000"/>
              </a:lnSpc>
              <a:buNone/>
            </a:pPr>
            <a:endParaRPr lang="en-US" altLang="en-US" sz="2400" dirty="0"/>
          </a:p>
          <a:p>
            <a:pPr>
              <a:lnSpc>
                <a:spcPct val="90000"/>
              </a:lnSpc>
            </a:pPr>
            <a:r>
              <a:rPr lang="en-US" altLang="en-US" sz="2400" dirty="0"/>
              <a:t>Can be facility-acquired</a:t>
            </a:r>
          </a:p>
          <a:p>
            <a:pPr marL="0" indent="0">
              <a:lnSpc>
                <a:spcPct val="90000"/>
              </a:lnSpc>
              <a:buNone/>
            </a:pPr>
            <a:endParaRPr lang="en-US" altLang="en-US" sz="2400" dirty="0"/>
          </a:p>
          <a:p>
            <a:pPr>
              <a:lnSpc>
                <a:spcPct val="90000"/>
              </a:lnSpc>
            </a:pPr>
            <a:r>
              <a:rPr lang="en-US" altLang="en-US" sz="2400" dirty="0"/>
              <a:t>Drug of choice – Linezolid</a:t>
            </a:r>
          </a:p>
          <a:p>
            <a:pPr marL="0" indent="0">
              <a:lnSpc>
                <a:spcPct val="90000"/>
              </a:lnSpc>
              <a:buNone/>
            </a:pPr>
            <a:endParaRPr lang="en-US" altLang="en-US" sz="2400" dirty="0"/>
          </a:p>
          <a:p>
            <a:pPr>
              <a:lnSpc>
                <a:spcPct val="90000"/>
              </a:lnSpc>
            </a:pPr>
            <a:r>
              <a:rPr lang="en-US" altLang="en-US" sz="2400" b="1" dirty="0"/>
              <a:t>Contact isolation </a:t>
            </a:r>
            <a:r>
              <a:rPr lang="en-US" altLang="en-US" sz="2400" dirty="0"/>
              <a:t>for UTI, wound, or bloodstream infections</a:t>
            </a:r>
          </a:p>
          <a:p>
            <a:pPr>
              <a:lnSpc>
                <a:spcPct val="90000"/>
              </a:lnSpc>
            </a:pPr>
            <a:endParaRPr lang="en-US" sz="2400" dirty="0"/>
          </a:p>
        </p:txBody>
      </p:sp>
      <p:pic>
        <p:nvPicPr>
          <p:cNvPr id="7" name="Picture 6" descr="A hand holding a iv drip&#10;&#10;AI-generated content may be incorrect.">
            <a:extLst>
              <a:ext uri="{FF2B5EF4-FFF2-40B4-BE49-F238E27FC236}">
                <a16:creationId xmlns:a16="http://schemas.microsoft.com/office/drawing/2014/main" id="{4F31A059-6DE5-B5AC-64B7-A769DF9C16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00600" y="1828800"/>
            <a:ext cx="4038600" cy="2695765"/>
          </a:xfrm>
          <a:prstGeom prst="rect">
            <a:avLst/>
          </a:prstGeom>
          <a:noFill/>
        </p:spPr>
      </p:pic>
      <p:sp>
        <p:nvSpPr>
          <p:cNvPr id="4" name="Date Placeholder 3" hidden="1">
            <a:extLst>
              <a:ext uri="{FF2B5EF4-FFF2-40B4-BE49-F238E27FC236}">
                <a16:creationId xmlns:a16="http://schemas.microsoft.com/office/drawing/2014/main" id="{2C0F00B3-6B31-41D5-AEBB-A3741544DDE0}"/>
              </a:ext>
            </a:extLst>
          </p:cNvPr>
          <p:cNvSpPr>
            <a:spLocks noGrp="1"/>
          </p:cNvSpPr>
          <p:nvPr>
            <p:ph type="dt" sz="half" idx="10"/>
          </p:nvPr>
        </p:nvSpPr>
        <p:spPr/>
        <p:txBody>
          <a:bodyPr/>
          <a:lstStyle/>
          <a:p>
            <a:pPr>
              <a:spcAft>
                <a:spcPts val="600"/>
              </a:spcAft>
            </a:pPr>
            <a:fld id="{37B7AFF7-EEB6-8743-8B75-4B4B550FE265}" type="datetime4">
              <a:rPr lang="en-US" smtClean="0"/>
              <a:pPr>
                <a:spcAft>
                  <a:spcPts val="600"/>
                </a:spcAft>
              </a:pPr>
              <a:t>November 26, 2025</a:t>
            </a:fld>
            <a:endParaRPr lang="en-US" dirty="0"/>
          </a:p>
        </p:txBody>
      </p:sp>
      <p:sp>
        <p:nvSpPr>
          <p:cNvPr id="5" name="Slide Number Placeholder 4" hidden="1">
            <a:extLst>
              <a:ext uri="{FF2B5EF4-FFF2-40B4-BE49-F238E27FC236}">
                <a16:creationId xmlns:a16="http://schemas.microsoft.com/office/drawing/2014/main" id="{55D1C7FD-3441-45BF-924E-9CC2E41CC2B7}"/>
              </a:ext>
            </a:extLst>
          </p:cNvPr>
          <p:cNvSpPr>
            <a:spLocks noGrp="1"/>
          </p:cNvSpPr>
          <p:nvPr>
            <p:ph type="sldNum" sz="quarter" idx="12"/>
          </p:nvPr>
        </p:nvSpPr>
        <p:spPr/>
        <p:txBody>
          <a:bodyPr/>
          <a:lstStyle/>
          <a:p>
            <a:pPr>
              <a:spcAft>
                <a:spcPts val="600"/>
              </a:spcAft>
            </a:pPr>
            <a:fld id="{D0E715B6-4FF2-6B47-A690-8CE670BA5146}" type="slidenum">
              <a:rPr lang="en-US" smtClean="0"/>
              <a:pPr>
                <a:spcAft>
                  <a:spcPts val="600"/>
                </a:spcAft>
              </a:pPr>
              <a:t>22</a:t>
            </a:fld>
            <a:endParaRPr lang="en-US" dirty="0"/>
          </a:p>
        </p:txBody>
      </p:sp>
      <p:sp>
        <p:nvSpPr>
          <p:cNvPr id="8" name="TextBox 7">
            <a:extLst>
              <a:ext uri="{FF2B5EF4-FFF2-40B4-BE49-F238E27FC236}">
                <a16:creationId xmlns:a16="http://schemas.microsoft.com/office/drawing/2014/main" id="{BE6D6E19-0F6E-FF7D-663D-92D639DD09B1}"/>
              </a:ext>
            </a:extLst>
          </p:cNvPr>
          <p:cNvSpPr txBox="1"/>
          <p:nvPr/>
        </p:nvSpPr>
        <p:spPr>
          <a:xfrm>
            <a:off x="6379873" y="4324510"/>
            <a:ext cx="245932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researchoutreach.org/articles/strengthening-case-goal-directed-fluid-therapy/">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4256459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3FB6-8C32-41D8-BC35-A71B5C423F58}"/>
              </a:ext>
            </a:extLst>
          </p:cNvPr>
          <p:cNvSpPr>
            <a:spLocks noGrp="1"/>
          </p:cNvSpPr>
          <p:nvPr>
            <p:ph type="title"/>
          </p:nvPr>
        </p:nvSpPr>
        <p:spPr/>
        <p:txBody>
          <a:bodyPr>
            <a:normAutofit/>
          </a:bodyPr>
          <a:lstStyle/>
          <a:p>
            <a:r>
              <a:rPr lang="en-US" altLang="en-US" sz="4000" kern="0" dirty="0"/>
              <a:t>MDRO Infections - ESBLs</a:t>
            </a:r>
            <a:endParaRPr lang="en-US" sz="4000" dirty="0"/>
          </a:p>
        </p:txBody>
      </p:sp>
      <p:sp>
        <p:nvSpPr>
          <p:cNvPr id="3" name="Content Placeholder 2">
            <a:extLst>
              <a:ext uri="{FF2B5EF4-FFF2-40B4-BE49-F238E27FC236}">
                <a16:creationId xmlns:a16="http://schemas.microsoft.com/office/drawing/2014/main" id="{418B1C57-5A1A-452E-8525-CD5F744A4280}"/>
              </a:ext>
            </a:extLst>
          </p:cNvPr>
          <p:cNvSpPr>
            <a:spLocks noGrp="1"/>
          </p:cNvSpPr>
          <p:nvPr>
            <p:ph idx="1"/>
          </p:nvPr>
        </p:nvSpPr>
        <p:spPr/>
        <p:txBody>
          <a:bodyPr>
            <a:normAutofit lnSpcReduction="10000"/>
          </a:bodyPr>
          <a:lstStyle/>
          <a:p>
            <a:r>
              <a:rPr lang="en-US" altLang="en-US" sz="3200" dirty="0"/>
              <a:t>ESBLs are bacteria that produce an enzyme which renders the bacteria resistant to many antibiotics</a:t>
            </a:r>
          </a:p>
          <a:p>
            <a:r>
              <a:rPr lang="en-US" altLang="en-US" sz="3200" dirty="0"/>
              <a:t>Most common are certain strains of </a:t>
            </a:r>
            <a:r>
              <a:rPr lang="en-US" altLang="en-US" sz="3200" i="1" dirty="0"/>
              <a:t>Escherichia coli</a:t>
            </a:r>
            <a:r>
              <a:rPr lang="en-US" altLang="en-US" sz="3200" dirty="0"/>
              <a:t> and </a:t>
            </a:r>
            <a:r>
              <a:rPr lang="en-US" altLang="en-US" sz="3200" i="1" dirty="0"/>
              <a:t>Klebsiella pneumonia</a:t>
            </a:r>
          </a:p>
          <a:p>
            <a:r>
              <a:rPr lang="en-US" altLang="en-US" sz="3200" dirty="0"/>
              <a:t>Antibiotic of choice – Meropenem, Ertapenem (carbapenems)</a:t>
            </a:r>
          </a:p>
          <a:p>
            <a:r>
              <a:rPr lang="en-US" altLang="en-US" sz="3200" b="1" dirty="0"/>
              <a:t>Contact isolation </a:t>
            </a:r>
            <a:r>
              <a:rPr lang="en-US" altLang="en-US" sz="3200" dirty="0"/>
              <a:t>for UTIs and wound infections</a:t>
            </a:r>
          </a:p>
          <a:p>
            <a:endParaRPr lang="en-US" dirty="0"/>
          </a:p>
        </p:txBody>
      </p:sp>
      <p:sp>
        <p:nvSpPr>
          <p:cNvPr id="4" name="Date Placeholder 3">
            <a:extLst>
              <a:ext uri="{FF2B5EF4-FFF2-40B4-BE49-F238E27FC236}">
                <a16:creationId xmlns:a16="http://schemas.microsoft.com/office/drawing/2014/main" id="{29CB824D-9DE6-44A7-B1EE-4D92DC0AAF98}"/>
              </a:ext>
            </a:extLst>
          </p:cNvPr>
          <p:cNvSpPr>
            <a:spLocks noGrp="1"/>
          </p:cNvSpPr>
          <p:nvPr>
            <p:ph type="dt" sz="half" idx="10"/>
          </p:nvPr>
        </p:nvSpPr>
        <p:spPr/>
        <p:txBody>
          <a:bodyPr/>
          <a:lstStyle/>
          <a:p>
            <a:fld id="{37B7AFF7-EEB6-8743-8B75-4B4B550FE265}" type="datetime4">
              <a:rPr lang="en-US" smtClean="0"/>
              <a:t>November 26, 2025</a:t>
            </a:fld>
            <a:endParaRPr lang="en-US" dirty="0"/>
          </a:p>
        </p:txBody>
      </p:sp>
      <p:sp>
        <p:nvSpPr>
          <p:cNvPr id="5" name="Slide Number Placeholder 4">
            <a:extLst>
              <a:ext uri="{FF2B5EF4-FFF2-40B4-BE49-F238E27FC236}">
                <a16:creationId xmlns:a16="http://schemas.microsoft.com/office/drawing/2014/main" id="{EDCB32D5-B94C-4B14-8D2F-AC942BA03CBE}"/>
              </a:ext>
            </a:extLst>
          </p:cNvPr>
          <p:cNvSpPr>
            <a:spLocks noGrp="1"/>
          </p:cNvSpPr>
          <p:nvPr>
            <p:ph type="sldNum" sz="quarter" idx="12"/>
          </p:nvPr>
        </p:nvSpPr>
        <p:spPr/>
        <p:txBody>
          <a:bodyPr/>
          <a:lstStyle/>
          <a:p>
            <a:fld id="{D0E715B6-4FF2-6B47-A690-8CE670BA5146}" type="slidenum">
              <a:rPr lang="en-US" smtClean="0"/>
              <a:t>23</a:t>
            </a:fld>
            <a:endParaRPr lang="en-US" dirty="0"/>
          </a:p>
        </p:txBody>
      </p:sp>
    </p:spTree>
    <p:extLst>
      <p:ext uri="{BB962C8B-B14F-4D97-AF65-F5344CB8AC3E}">
        <p14:creationId xmlns:p14="http://schemas.microsoft.com/office/powerpoint/2010/main" val="430745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D7D00-384D-4208-ACD6-F9AA561BAF13}"/>
              </a:ext>
            </a:extLst>
          </p:cNvPr>
          <p:cNvSpPr>
            <a:spLocks noGrp="1"/>
          </p:cNvSpPr>
          <p:nvPr>
            <p:ph type="title"/>
          </p:nvPr>
        </p:nvSpPr>
        <p:spPr/>
        <p:txBody>
          <a:bodyPr>
            <a:normAutofit/>
          </a:bodyPr>
          <a:lstStyle/>
          <a:p>
            <a:r>
              <a:rPr lang="en-US" altLang="en-US" sz="4000" kern="0" dirty="0"/>
              <a:t>Prevent MDRO Infections - CRE</a:t>
            </a:r>
            <a:endParaRPr lang="en-US" sz="4000" dirty="0"/>
          </a:p>
        </p:txBody>
      </p:sp>
      <p:sp>
        <p:nvSpPr>
          <p:cNvPr id="3" name="Content Placeholder 2">
            <a:extLst>
              <a:ext uri="{FF2B5EF4-FFF2-40B4-BE49-F238E27FC236}">
                <a16:creationId xmlns:a16="http://schemas.microsoft.com/office/drawing/2014/main" id="{600D7C48-7AAB-48FA-87FA-DED87C6A4725}"/>
              </a:ext>
            </a:extLst>
          </p:cNvPr>
          <p:cNvSpPr>
            <a:spLocks noGrp="1"/>
          </p:cNvSpPr>
          <p:nvPr>
            <p:ph idx="1"/>
          </p:nvPr>
        </p:nvSpPr>
        <p:spPr/>
        <p:txBody>
          <a:bodyPr/>
          <a:lstStyle/>
          <a:p>
            <a:pPr>
              <a:lnSpc>
                <a:spcPct val="90000"/>
              </a:lnSpc>
            </a:pPr>
            <a:r>
              <a:rPr lang="en-US" altLang="en-US" dirty="0"/>
              <a:t>Carbapenem-Resistant Enterobacteriaceae (was originally called KPCs)</a:t>
            </a:r>
          </a:p>
          <a:p>
            <a:pPr lvl="1">
              <a:lnSpc>
                <a:spcPct val="90000"/>
              </a:lnSpc>
            </a:pPr>
            <a:r>
              <a:rPr lang="en-US" altLang="en-US" dirty="0"/>
              <a:t>Gram negative organisms such as Klebsiella</a:t>
            </a:r>
          </a:p>
          <a:p>
            <a:pPr lvl="1">
              <a:lnSpc>
                <a:spcPct val="90000"/>
              </a:lnSpc>
            </a:pPr>
            <a:r>
              <a:rPr lang="en-US" altLang="en-US" dirty="0"/>
              <a:t>Resistant to almost all antibiotics</a:t>
            </a:r>
          </a:p>
          <a:p>
            <a:pPr lvl="1">
              <a:lnSpc>
                <a:spcPct val="90000"/>
              </a:lnSpc>
            </a:pPr>
            <a:r>
              <a:rPr lang="en-US" altLang="en-US" dirty="0"/>
              <a:t>High rates of mortality and morbidity</a:t>
            </a:r>
          </a:p>
          <a:p>
            <a:pPr lvl="1">
              <a:lnSpc>
                <a:spcPct val="90000"/>
              </a:lnSpc>
            </a:pPr>
            <a:r>
              <a:rPr lang="en-US" altLang="en-US" dirty="0"/>
              <a:t>Strict attention to Isolation and Handwashing!!</a:t>
            </a:r>
          </a:p>
          <a:p>
            <a:endParaRPr lang="en-US" dirty="0"/>
          </a:p>
        </p:txBody>
      </p:sp>
      <p:sp>
        <p:nvSpPr>
          <p:cNvPr id="4" name="Date Placeholder 3">
            <a:extLst>
              <a:ext uri="{FF2B5EF4-FFF2-40B4-BE49-F238E27FC236}">
                <a16:creationId xmlns:a16="http://schemas.microsoft.com/office/drawing/2014/main" id="{9BC05CC3-370F-4485-B280-391C3C8694D0}"/>
              </a:ext>
            </a:extLst>
          </p:cNvPr>
          <p:cNvSpPr>
            <a:spLocks noGrp="1"/>
          </p:cNvSpPr>
          <p:nvPr>
            <p:ph type="dt" sz="half" idx="10"/>
          </p:nvPr>
        </p:nvSpPr>
        <p:spPr/>
        <p:txBody>
          <a:bodyPr/>
          <a:lstStyle/>
          <a:p>
            <a:fld id="{37B7AFF7-EEB6-8743-8B75-4B4B550FE265}" type="datetime4">
              <a:rPr lang="en-US" smtClean="0"/>
              <a:t>November 26, 2025</a:t>
            </a:fld>
            <a:endParaRPr lang="en-US" dirty="0"/>
          </a:p>
        </p:txBody>
      </p:sp>
      <p:sp>
        <p:nvSpPr>
          <p:cNvPr id="5" name="Slide Number Placeholder 4">
            <a:extLst>
              <a:ext uri="{FF2B5EF4-FFF2-40B4-BE49-F238E27FC236}">
                <a16:creationId xmlns:a16="http://schemas.microsoft.com/office/drawing/2014/main" id="{D9E6F0AF-688F-4220-A689-2B878BE56B28}"/>
              </a:ext>
            </a:extLst>
          </p:cNvPr>
          <p:cNvSpPr>
            <a:spLocks noGrp="1"/>
          </p:cNvSpPr>
          <p:nvPr>
            <p:ph type="sldNum" sz="quarter" idx="12"/>
          </p:nvPr>
        </p:nvSpPr>
        <p:spPr/>
        <p:txBody>
          <a:bodyPr/>
          <a:lstStyle/>
          <a:p>
            <a:fld id="{D0E715B6-4FF2-6B47-A690-8CE670BA5146}" type="slidenum">
              <a:rPr lang="en-US" smtClean="0"/>
              <a:t>24</a:t>
            </a:fld>
            <a:endParaRPr lang="en-US" dirty="0"/>
          </a:p>
        </p:txBody>
      </p:sp>
    </p:spTree>
    <p:extLst>
      <p:ext uri="{BB962C8B-B14F-4D97-AF65-F5344CB8AC3E}">
        <p14:creationId xmlns:p14="http://schemas.microsoft.com/office/powerpoint/2010/main" val="2041276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724E9-156D-4EBF-8BE5-CA862214354F}"/>
              </a:ext>
            </a:extLst>
          </p:cNvPr>
          <p:cNvSpPr>
            <a:spLocks noGrp="1"/>
          </p:cNvSpPr>
          <p:nvPr>
            <p:ph type="title"/>
          </p:nvPr>
        </p:nvSpPr>
        <p:spPr/>
        <p:txBody>
          <a:bodyPr>
            <a:noAutofit/>
          </a:bodyPr>
          <a:lstStyle/>
          <a:p>
            <a:r>
              <a:rPr lang="en-US" altLang="en-US" sz="4000" kern="0" dirty="0"/>
              <a:t>MDRO Infections – other GNB</a:t>
            </a:r>
            <a:endParaRPr lang="en-US" sz="4000" dirty="0"/>
          </a:p>
        </p:txBody>
      </p:sp>
      <p:sp>
        <p:nvSpPr>
          <p:cNvPr id="3" name="Content Placeholder 2">
            <a:extLst>
              <a:ext uri="{FF2B5EF4-FFF2-40B4-BE49-F238E27FC236}">
                <a16:creationId xmlns:a16="http://schemas.microsoft.com/office/drawing/2014/main" id="{4DB9AA36-F346-4E99-8B05-844ECAAB55E5}"/>
              </a:ext>
            </a:extLst>
          </p:cNvPr>
          <p:cNvSpPr>
            <a:spLocks noGrp="1"/>
          </p:cNvSpPr>
          <p:nvPr>
            <p:ph idx="1"/>
          </p:nvPr>
        </p:nvSpPr>
        <p:spPr/>
        <p:txBody>
          <a:bodyPr vert="horz" lIns="91440" tIns="45720" rIns="91440" bIns="45720" rtlCol="0" anchor="t">
            <a:normAutofit/>
          </a:bodyPr>
          <a:lstStyle/>
          <a:p>
            <a:r>
              <a:rPr lang="en-US" altLang="en-US" dirty="0"/>
              <a:t>Several other </a:t>
            </a:r>
            <a:r>
              <a:rPr lang="en-US" altLang="en-US" b="1" dirty="0"/>
              <a:t>gram-negative bacteria </a:t>
            </a:r>
            <a:r>
              <a:rPr lang="en-US" altLang="en-US" dirty="0"/>
              <a:t>(GNB) are showing signs of resistance to many antibiotics</a:t>
            </a:r>
          </a:p>
          <a:p>
            <a:pPr lvl="1"/>
            <a:r>
              <a:rPr lang="en-US" altLang="en-US" dirty="0"/>
              <a:t>Acinetobacter sp., </a:t>
            </a:r>
          </a:p>
          <a:p>
            <a:pPr lvl="1"/>
            <a:r>
              <a:rPr lang="en-US" altLang="en-US" dirty="0"/>
              <a:t>Stenotrophomonas sp., </a:t>
            </a:r>
          </a:p>
          <a:p>
            <a:pPr lvl="1"/>
            <a:r>
              <a:rPr lang="en-US" altLang="en-US" dirty="0"/>
              <a:t>Serratia sp.</a:t>
            </a:r>
          </a:p>
          <a:p>
            <a:r>
              <a:rPr lang="en-US" altLang="en-US" b="1" dirty="0"/>
              <a:t>Contact</a:t>
            </a:r>
            <a:r>
              <a:rPr lang="en-US" altLang="en-US" dirty="0"/>
              <a:t> precautions</a:t>
            </a:r>
          </a:p>
          <a:p>
            <a:r>
              <a:rPr lang="en-US" altLang="en-US" dirty="0"/>
              <a:t>Handwashing is </a:t>
            </a:r>
            <a:r>
              <a:rPr lang="en-US" altLang="en-US" u="sng" dirty="0"/>
              <a:t>extremely</a:t>
            </a:r>
            <a:r>
              <a:rPr lang="en-US" altLang="en-US" dirty="0"/>
              <a:t> important!</a:t>
            </a:r>
          </a:p>
          <a:p>
            <a:pPr marL="0" indent="0">
              <a:buNone/>
            </a:pPr>
            <a:endParaRPr lang="en-US" dirty="0"/>
          </a:p>
        </p:txBody>
      </p:sp>
      <p:sp>
        <p:nvSpPr>
          <p:cNvPr id="4" name="Date Placeholder 3">
            <a:extLst>
              <a:ext uri="{FF2B5EF4-FFF2-40B4-BE49-F238E27FC236}">
                <a16:creationId xmlns:a16="http://schemas.microsoft.com/office/drawing/2014/main" id="{9F02C683-E665-488E-B886-B4DCA022936B}"/>
              </a:ext>
            </a:extLst>
          </p:cNvPr>
          <p:cNvSpPr>
            <a:spLocks noGrp="1"/>
          </p:cNvSpPr>
          <p:nvPr>
            <p:ph type="dt" sz="half" idx="10"/>
          </p:nvPr>
        </p:nvSpPr>
        <p:spPr/>
        <p:txBody>
          <a:bodyPr/>
          <a:lstStyle/>
          <a:p>
            <a:fld id="{37B7AFF7-EEB6-8743-8B75-4B4B550FE265}" type="datetime4">
              <a:rPr lang="en-US" smtClean="0"/>
              <a:t>November 26, 2025</a:t>
            </a:fld>
            <a:endParaRPr lang="en-US" dirty="0"/>
          </a:p>
        </p:txBody>
      </p:sp>
      <p:sp>
        <p:nvSpPr>
          <p:cNvPr id="5" name="Slide Number Placeholder 4">
            <a:extLst>
              <a:ext uri="{FF2B5EF4-FFF2-40B4-BE49-F238E27FC236}">
                <a16:creationId xmlns:a16="http://schemas.microsoft.com/office/drawing/2014/main" id="{985A4456-8BCA-4211-B328-23D3B3BDD363}"/>
              </a:ext>
            </a:extLst>
          </p:cNvPr>
          <p:cNvSpPr>
            <a:spLocks noGrp="1"/>
          </p:cNvSpPr>
          <p:nvPr>
            <p:ph type="sldNum" sz="quarter" idx="12"/>
          </p:nvPr>
        </p:nvSpPr>
        <p:spPr/>
        <p:txBody>
          <a:bodyPr/>
          <a:lstStyle/>
          <a:p>
            <a:fld id="{D0E715B6-4FF2-6B47-A690-8CE670BA5146}" type="slidenum">
              <a:rPr lang="en-US" smtClean="0"/>
              <a:t>25</a:t>
            </a:fld>
            <a:endParaRPr lang="en-US" dirty="0"/>
          </a:p>
        </p:txBody>
      </p:sp>
    </p:spTree>
    <p:extLst>
      <p:ext uri="{BB962C8B-B14F-4D97-AF65-F5344CB8AC3E}">
        <p14:creationId xmlns:p14="http://schemas.microsoft.com/office/powerpoint/2010/main" val="403214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2A058-D50E-423F-99D2-EF4884142974}"/>
              </a:ext>
            </a:extLst>
          </p:cNvPr>
          <p:cNvSpPr>
            <a:spLocks noGrp="1"/>
          </p:cNvSpPr>
          <p:nvPr>
            <p:ph type="title"/>
          </p:nvPr>
        </p:nvSpPr>
        <p:spPr>
          <a:xfrm>
            <a:off x="152400" y="274638"/>
            <a:ext cx="8534400" cy="1143000"/>
          </a:xfrm>
        </p:spPr>
        <p:txBody>
          <a:bodyPr>
            <a:noAutofit/>
          </a:bodyPr>
          <a:lstStyle/>
          <a:p>
            <a:r>
              <a:rPr lang="en-US" altLang="en-US" sz="4000" kern="0" dirty="0"/>
              <a:t>Other Infections – </a:t>
            </a:r>
            <a:r>
              <a:rPr lang="en-US" altLang="en-US" sz="4000" i="1" kern="0" dirty="0"/>
              <a:t>Clostidium difficile</a:t>
            </a:r>
            <a:endParaRPr lang="en-US" sz="4000" i="1" dirty="0"/>
          </a:p>
        </p:txBody>
      </p:sp>
      <p:sp>
        <p:nvSpPr>
          <p:cNvPr id="3" name="Content Placeholder 2">
            <a:extLst>
              <a:ext uri="{FF2B5EF4-FFF2-40B4-BE49-F238E27FC236}">
                <a16:creationId xmlns:a16="http://schemas.microsoft.com/office/drawing/2014/main" id="{3A8DF64C-D0D7-4EAE-A625-AC0DCC9E24A0}"/>
              </a:ext>
            </a:extLst>
          </p:cNvPr>
          <p:cNvSpPr>
            <a:spLocks noGrp="1"/>
          </p:cNvSpPr>
          <p:nvPr>
            <p:ph idx="1"/>
          </p:nvPr>
        </p:nvSpPr>
        <p:spPr/>
        <p:txBody>
          <a:bodyPr>
            <a:normAutofit lnSpcReduction="10000"/>
          </a:bodyPr>
          <a:lstStyle/>
          <a:p>
            <a:pPr>
              <a:lnSpc>
                <a:spcPct val="90000"/>
              </a:lnSpc>
            </a:pPr>
            <a:r>
              <a:rPr lang="en-US" altLang="en-US" dirty="0"/>
              <a:t>While </a:t>
            </a:r>
            <a:r>
              <a:rPr lang="en-US" altLang="en-US" b="1" dirty="0"/>
              <a:t>not considered </a:t>
            </a:r>
            <a:r>
              <a:rPr lang="en-US" altLang="en-US" dirty="0"/>
              <a:t>a MDRO, still an important pathogen</a:t>
            </a:r>
          </a:p>
          <a:p>
            <a:pPr>
              <a:lnSpc>
                <a:spcPct val="90000"/>
              </a:lnSpc>
            </a:pPr>
            <a:r>
              <a:rPr lang="en-US" altLang="en-US" dirty="0"/>
              <a:t>Spore-forming bacteria that can be part of the normal flora</a:t>
            </a:r>
          </a:p>
          <a:p>
            <a:pPr>
              <a:lnSpc>
                <a:spcPct val="90000"/>
              </a:lnSpc>
            </a:pPr>
            <a:r>
              <a:rPr lang="en-US" altLang="en-US" dirty="0"/>
              <a:t>C.Diff occurs when normal intestinal bacterial flora is altered, </a:t>
            </a:r>
            <a:r>
              <a:rPr lang="en-US" altLang="en-US" b="1" dirty="0"/>
              <a:t>often after administration of antibiotics,</a:t>
            </a:r>
            <a:r>
              <a:rPr lang="en-US" altLang="en-US" dirty="0"/>
              <a:t> allowing C. diff to flourish and produce toxin, causing severe watery diarrhea </a:t>
            </a:r>
          </a:p>
          <a:p>
            <a:pPr lvl="1">
              <a:lnSpc>
                <a:spcPct val="90000"/>
              </a:lnSpc>
            </a:pPr>
            <a:r>
              <a:rPr lang="en-US" altLang="en-US" dirty="0"/>
              <a:t>Pseudomembranous colitis: inflammation of large intestine resulting from C.Diff </a:t>
            </a:r>
          </a:p>
          <a:p>
            <a:pPr marL="0" indent="0">
              <a:buNone/>
            </a:pPr>
            <a:endParaRPr lang="en-US" dirty="0"/>
          </a:p>
        </p:txBody>
      </p:sp>
      <p:sp>
        <p:nvSpPr>
          <p:cNvPr id="4" name="Date Placeholder 3">
            <a:extLst>
              <a:ext uri="{FF2B5EF4-FFF2-40B4-BE49-F238E27FC236}">
                <a16:creationId xmlns:a16="http://schemas.microsoft.com/office/drawing/2014/main" id="{90C95430-77F0-4145-BC97-6FC1E97FC8B0}"/>
              </a:ext>
            </a:extLst>
          </p:cNvPr>
          <p:cNvSpPr>
            <a:spLocks noGrp="1"/>
          </p:cNvSpPr>
          <p:nvPr>
            <p:ph type="dt" sz="half" idx="10"/>
          </p:nvPr>
        </p:nvSpPr>
        <p:spPr/>
        <p:txBody>
          <a:bodyPr/>
          <a:lstStyle/>
          <a:p>
            <a:fld id="{37B7AFF7-EEB6-8743-8B75-4B4B550FE265}" type="datetime4">
              <a:rPr lang="en-US" smtClean="0"/>
              <a:t>November 26, 2025</a:t>
            </a:fld>
            <a:endParaRPr lang="en-US" dirty="0"/>
          </a:p>
        </p:txBody>
      </p:sp>
      <p:sp>
        <p:nvSpPr>
          <p:cNvPr id="5" name="Slide Number Placeholder 4">
            <a:extLst>
              <a:ext uri="{FF2B5EF4-FFF2-40B4-BE49-F238E27FC236}">
                <a16:creationId xmlns:a16="http://schemas.microsoft.com/office/drawing/2014/main" id="{4801710F-8383-4386-9B4B-98D54417BE15}"/>
              </a:ext>
            </a:extLst>
          </p:cNvPr>
          <p:cNvSpPr>
            <a:spLocks noGrp="1"/>
          </p:cNvSpPr>
          <p:nvPr>
            <p:ph type="sldNum" sz="quarter" idx="12"/>
          </p:nvPr>
        </p:nvSpPr>
        <p:spPr/>
        <p:txBody>
          <a:bodyPr/>
          <a:lstStyle/>
          <a:p>
            <a:fld id="{D0E715B6-4FF2-6B47-A690-8CE670BA5146}" type="slidenum">
              <a:rPr lang="en-US" smtClean="0"/>
              <a:t>26</a:t>
            </a:fld>
            <a:endParaRPr lang="en-US" dirty="0"/>
          </a:p>
        </p:txBody>
      </p:sp>
    </p:spTree>
    <p:extLst>
      <p:ext uri="{BB962C8B-B14F-4D97-AF65-F5344CB8AC3E}">
        <p14:creationId xmlns:p14="http://schemas.microsoft.com/office/powerpoint/2010/main" val="3535425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50F17-143D-4475-A805-DA25DB280EE3}"/>
              </a:ext>
            </a:extLst>
          </p:cNvPr>
          <p:cNvSpPr>
            <a:spLocks noGrp="1"/>
          </p:cNvSpPr>
          <p:nvPr>
            <p:ph type="title"/>
          </p:nvPr>
        </p:nvSpPr>
        <p:spPr/>
        <p:txBody>
          <a:bodyPr>
            <a:noAutofit/>
          </a:bodyPr>
          <a:lstStyle/>
          <a:p>
            <a:r>
              <a:rPr lang="en-US" altLang="en-US" sz="4000" kern="0" dirty="0"/>
              <a:t>MDRO Infections – C. difficile</a:t>
            </a:r>
            <a:endParaRPr lang="en-US" sz="4000" dirty="0"/>
          </a:p>
        </p:txBody>
      </p:sp>
      <p:sp>
        <p:nvSpPr>
          <p:cNvPr id="3" name="Content Placeholder 2">
            <a:extLst>
              <a:ext uri="{FF2B5EF4-FFF2-40B4-BE49-F238E27FC236}">
                <a16:creationId xmlns:a16="http://schemas.microsoft.com/office/drawing/2014/main" id="{F1416A56-9D67-4C39-B061-CCD87FE6BF54}"/>
              </a:ext>
            </a:extLst>
          </p:cNvPr>
          <p:cNvSpPr>
            <a:spLocks noGrp="1"/>
          </p:cNvSpPr>
          <p:nvPr>
            <p:ph idx="1"/>
          </p:nvPr>
        </p:nvSpPr>
        <p:spPr/>
        <p:txBody>
          <a:bodyPr/>
          <a:lstStyle/>
          <a:p>
            <a:r>
              <a:rPr lang="en-US" altLang="en-US" dirty="0"/>
              <a:t>Patients at risk for C. diff - repeated enemas, prolonged NG tube insertion, GI surgery, overuse of antibiotics (penicillin, clindamycin, cephalosporins, etc.)</a:t>
            </a:r>
          </a:p>
          <a:p>
            <a:r>
              <a:rPr lang="en-US" altLang="en-US" dirty="0"/>
              <a:t>Patients with CDI shed spores in the stool that can be spread person to person</a:t>
            </a:r>
          </a:p>
          <a:p>
            <a:endParaRPr lang="en-US" altLang="en-US" dirty="0"/>
          </a:p>
          <a:p>
            <a:endParaRPr lang="en-US" dirty="0"/>
          </a:p>
        </p:txBody>
      </p:sp>
      <p:sp>
        <p:nvSpPr>
          <p:cNvPr id="4" name="Date Placeholder 3">
            <a:extLst>
              <a:ext uri="{FF2B5EF4-FFF2-40B4-BE49-F238E27FC236}">
                <a16:creationId xmlns:a16="http://schemas.microsoft.com/office/drawing/2014/main" id="{10F51FDD-BE58-4353-A96C-059C6640DA06}"/>
              </a:ext>
            </a:extLst>
          </p:cNvPr>
          <p:cNvSpPr>
            <a:spLocks noGrp="1"/>
          </p:cNvSpPr>
          <p:nvPr>
            <p:ph type="dt" sz="half" idx="10"/>
          </p:nvPr>
        </p:nvSpPr>
        <p:spPr/>
        <p:txBody>
          <a:bodyPr/>
          <a:lstStyle/>
          <a:p>
            <a:fld id="{37B7AFF7-EEB6-8743-8B75-4B4B550FE265}" type="datetime4">
              <a:rPr lang="en-US" smtClean="0"/>
              <a:t>November 26, 2025</a:t>
            </a:fld>
            <a:endParaRPr lang="en-US" dirty="0"/>
          </a:p>
        </p:txBody>
      </p:sp>
      <p:sp>
        <p:nvSpPr>
          <p:cNvPr id="5" name="Slide Number Placeholder 4">
            <a:extLst>
              <a:ext uri="{FF2B5EF4-FFF2-40B4-BE49-F238E27FC236}">
                <a16:creationId xmlns:a16="http://schemas.microsoft.com/office/drawing/2014/main" id="{DFF8959A-EA85-461A-8F9D-2D57042FD67B}"/>
              </a:ext>
            </a:extLst>
          </p:cNvPr>
          <p:cNvSpPr>
            <a:spLocks noGrp="1"/>
          </p:cNvSpPr>
          <p:nvPr>
            <p:ph type="sldNum" sz="quarter" idx="12"/>
          </p:nvPr>
        </p:nvSpPr>
        <p:spPr/>
        <p:txBody>
          <a:bodyPr/>
          <a:lstStyle/>
          <a:p>
            <a:fld id="{D0E715B6-4FF2-6B47-A690-8CE670BA5146}" type="slidenum">
              <a:rPr lang="en-US" smtClean="0"/>
              <a:t>27</a:t>
            </a:fld>
            <a:endParaRPr lang="en-US" dirty="0"/>
          </a:p>
        </p:txBody>
      </p:sp>
    </p:spTree>
    <p:extLst>
      <p:ext uri="{BB962C8B-B14F-4D97-AF65-F5344CB8AC3E}">
        <p14:creationId xmlns:p14="http://schemas.microsoft.com/office/powerpoint/2010/main" val="2406134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7D11-BE3C-474D-BF98-DC86155CCB3C}"/>
              </a:ext>
            </a:extLst>
          </p:cNvPr>
          <p:cNvSpPr>
            <a:spLocks noGrp="1"/>
          </p:cNvSpPr>
          <p:nvPr>
            <p:ph type="title"/>
          </p:nvPr>
        </p:nvSpPr>
        <p:spPr/>
        <p:txBody>
          <a:bodyPr>
            <a:noAutofit/>
          </a:bodyPr>
          <a:lstStyle/>
          <a:p>
            <a:r>
              <a:rPr lang="en-US" altLang="en-US" sz="4000" kern="0" dirty="0"/>
              <a:t>Prevent MDRO Infections – C. difficile</a:t>
            </a:r>
            <a:endParaRPr lang="en-US" sz="4000" dirty="0"/>
          </a:p>
        </p:txBody>
      </p:sp>
      <p:sp>
        <p:nvSpPr>
          <p:cNvPr id="3" name="Content Placeholder 2">
            <a:extLst>
              <a:ext uri="{FF2B5EF4-FFF2-40B4-BE49-F238E27FC236}">
                <a16:creationId xmlns:a16="http://schemas.microsoft.com/office/drawing/2014/main" id="{38A2200D-86D5-49CB-B439-DA54800B495A}"/>
              </a:ext>
            </a:extLst>
          </p:cNvPr>
          <p:cNvSpPr>
            <a:spLocks noGrp="1"/>
          </p:cNvSpPr>
          <p:nvPr>
            <p:ph idx="1"/>
          </p:nvPr>
        </p:nvSpPr>
        <p:spPr/>
        <p:txBody>
          <a:bodyPr/>
          <a:lstStyle/>
          <a:p>
            <a:r>
              <a:rPr lang="en-US" altLang="en-US" dirty="0"/>
              <a:t>Spores can survive up to months or even years in the environment, and can be spread on the hands of healthcare workers who have direct contact with infected patients or environmental surfaces</a:t>
            </a:r>
          </a:p>
          <a:p>
            <a:r>
              <a:rPr lang="en-US" altLang="en-US" b="1" dirty="0"/>
              <a:t>Contact isolation</a:t>
            </a:r>
          </a:p>
          <a:p>
            <a:r>
              <a:rPr lang="en-US" altLang="en-US" b="1" dirty="0"/>
              <a:t>Strict adherence to handwashing – </a:t>
            </a:r>
          </a:p>
          <a:p>
            <a:pPr marL="0" indent="0">
              <a:buNone/>
            </a:pPr>
            <a:r>
              <a:rPr lang="en-US" altLang="en-US" b="1" dirty="0"/>
              <a:t>     </a:t>
            </a:r>
            <a:r>
              <a:rPr lang="en-US" altLang="en-US" dirty="0"/>
              <a:t>no alcohol hand rubs!</a:t>
            </a:r>
          </a:p>
          <a:p>
            <a:pPr marL="0" indent="0">
              <a:buNone/>
            </a:pPr>
            <a:endParaRPr lang="en-US" dirty="0"/>
          </a:p>
        </p:txBody>
      </p:sp>
      <p:sp>
        <p:nvSpPr>
          <p:cNvPr id="4" name="Date Placeholder 3">
            <a:extLst>
              <a:ext uri="{FF2B5EF4-FFF2-40B4-BE49-F238E27FC236}">
                <a16:creationId xmlns:a16="http://schemas.microsoft.com/office/drawing/2014/main" id="{2E0FBA12-864B-4690-ADF2-3127983F79C2}"/>
              </a:ext>
            </a:extLst>
          </p:cNvPr>
          <p:cNvSpPr>
            <a:spLocks noGrp="1"/>
          </p:cNvSpPr>
          <p:nvPr>
            <p:ph type="dt" sz="half" idx="10"/>
          </p:nvPr>
        </p:nvSpPr>
        <p:spPr/>
        <p:txBody>
          <a:bodyPr/>
          <a:lstStyle/>
          <a:p>
            <a:fld id="{37B7AFF7-EEB6-8743-8B75-4B4B550FE265}" type="datetime4">
              <a:rPr lang="en-US" smtClean="0"/>
              <a:t>November 26, 2025</a:t>
            </a:fld>
            <a:endParaRPr lang="en-US" dirty="0"/>
          </a:p>
        </p:txBody>
      </p:sp>
      <p:sp>
        <p:nvSpPr>
          <p:cNvPr id="5" name="Slide Number Placeholder 4">
            <a:extLst>
              <a:ext uri="{FF2B5EF4-FFF2-40B4-BE49-F238E27FC236}">
                <a16:creationId xmlns:a16="http://schemas.microsoft.com/office/drawing/2014/main" id="{E16C3A8F-C526-47B0-BDCE-6412DEC42686}"/>
              </a:ext>
            </a:extLst>
          </p:cNvPr>
          <p:cNvSpPr>
            <a:spLocks noGrp="1"/>
          </p:cNvSpPr>
          <p:nvPr>
            <p:ph type="sldNum" sz="quarter" idx="12"/>
          </p:nvPr>
        </p:nvSpPr>
        <p:spPr/>
        <p:txBody>
          <a:bodyPr/>
          <a:lstStyle/>
          <a:p>
            <a:fld id="{D0E715B6-4FF2-6B47-A690-8CE670BA5146}" type="slidenum">
              <a:rPr lang="en-US" smtClean="0"/>
              <a:t>28</a:t>
            </a:fld>
            <a:endParaRPr lang="en-US" dirty="0"/>
          </a:p>
        </p:txBody>
      </p:sp>
      <p:pic>
        <p:nvPicPr>
          <p:cNvPr id="7" name="Picture 6" descr="A close-up of a hand washing&#10;&#10;AI-generated content may be incorrect.">
            <a:extLst>
              <a:ext uri="{FF2B5EF4-FFF2-40B4-BE49-F238E27FC236}">
                <a16:creationId xmlns:a16="http://schemas.microsoft.com/office/drawing/2014/main" id="{E1FF7766-7E77-660E-62F0-D95FA0C4E2D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91400" y="3608899"/>
            <a:ext cx="1457325" cy="1814568"/>
          </a:xfrm>
          <a:prstGeom prst="rect">
            <a:avLst/>
          </a:prstGeom>
        </p:spPr>
      </p:pic>
    </p:spTree>
    <p:extLst>
      <p:ext uri="{BB962C8B-B14F-4D97-AF65-F5344CB8AC3E}">
        <p14:creationId xmlns:p14="http://schemas.microsoft.com/office/powerpoint/2010/main" val="1287601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09D3-AEED-4517-98AD-E0AC98FD7A2E}"/>
              </a:ext>
            </a:extLst>
          </p:cNvPr>
          <p:cNvSpPr>
            <a:spLocks noGrp="1"/>
          </p:cNvSpPr>
          <p:nvPr>
            <p:ph type="title"/>
          </p:nvPr>
        </p:nvSpPr>
        <p:spPr>
          <a:xfrm>
            <a:off x="457200" y="274638"/>
            <a:ext cx="8229600" cy="1143000"/>
          </a:xfrm>
        </p:spPr>
        <p:txBody>
          <a:bodyPr anchor="t">
            <a:normAutofit/>
          </a:bodyPr>
          <a:lstStyle/>
          <a:p>
            <a:r>
              <a:rPr lang="en-US" altLang="en-US" kern="0" dirty="0"/>
              <a:t>Prevent MDRO Infections – </a:t>
            </a:r>
            <a:br>
              <a:rPr lang="en-US" altLang="en-US" kern="0" dirty="0"/>
            </a:br>
            <a:r>
              <a:rPr lang="en-US" altLang="en-US" kern="0" dirty="0"/>
              <a:t>C. difficile</a:t>
            </a:r>
            <a:endParaRPr lang="en-US" dirty="0"/>
          </a:p>
        </p:txBody>
      </p:sp>
      <p:sp>
        <p:nvSpPr>
          <p:cNvPr id="3" name="Content Placeholder 2">
            <a:extLst>
              <a:ext uri="{FF2B5EF4-FFF2-40B4-BE49-F238E27FC236}">
                <a16:creationId xmlns:a16="http://schemas.microsoft.com/office/drawing/2014/main" id="{07CC2999-1892-4995-A616-58DE10D0BF73}"/>
              </a:ext>
            </a:extLst>
          </p:cNvPr>
          <p:cNvSpPr>
            <a:spLocks noGrp="1"/>
          </p:cNvSpPr>
          <p:nvPr>
            <p:ph sz="half" idx="1"/>
          </p:nvPr>
        </p:nvSpPr>
        <p:spPr>
          <a:xfrm>
            <a:off x="457200" y="1600200"/>
            <a:ext cx="5029200" cy="4525963"/>
          </a:xfrm>
        </p:spPr>
        <p:txBody>
          <a:bodyPr>
            <a:normAutofit lnSpcReduction="10000"/>
          </a:bodyPr>
          <a:lstStyle/>
          <a:p>
            <a:pPr>
              <a:lnSpc>
                <a:spcPct val="90000"/>
              </a:lnSpc>
            </a:pPr>
            <a:r>
              <a:rPr lang="en-US" altLang="en-US" sz="2200" dirty="0"/>
              <a:t>Proper handling of contaminated wastes</a:t>
            </a:r>
          </a:p>
          <a:p>
            <a:pPr marL="0" indent="0">
              <a:lnSpc>
                <a:spcPct val="90000"/>
              </a:lnSpc>
              <a:buNone/>
            </a:pPr>
            <a:endParaRPr lang="en-US" altLang="en-US" sz="2200" dirty="0"/>
          </a:p>
          <a:p>
            <a:pPr>
              <a:lnSpc>
                <a:spcPct val="90000"/>
              </a:lnSpc>
            </a:pPr>
            <a:r>
              <a:rPr lang="en-US" altLang="en-US" sz="2200" dirty="0"/>
              <a:t>CDC Environmental Guidelines – </a:t>
            </a:r>
            <a:r>
              <a:rPr lang="en-US" altLang="en-US" sz="2200" b="1" dirty="0"/>
              <a:t>use bleach-based products </a:t>
            </a:r>
            <a:r>
              <a:rPr lang="en-US" altLang="en-US" sz="2200" dirty="0"/>
              <a:t>when there is ongoing transmission of </a:t>
            </a:r>
            <a:r>
              <a:rPr lang="en-US" altLang="en-US" sz="2200" i="1" dirty="0"/>
              <a:t>C. difficile</a:t>
            </a:r>
          </a:p>
          <a:p>
            <a:pPr marL="0" indent="0">
              <a:lnSpc>
                <a:spcPct val="90000"/>
              </a:lnSpc>
              <a:buNone/>
            </a:pPr>
            <a:endParaRPr lang="en-US" altLang="en-US" sz="2200" i="1" dirty="0"/>
          </a:p>
          <a:p>
            <a:pPr>
              <a:lnSpc>
                <a:spcPct val="90000"/>
              </a:lnSpc>
            </a:pPr>
            <a:r>
              <a:rPr lang="en-US" altLang="en-US" sz="2200" dirty="0"/>
              <a:t>Limiting the use of antibiotics will lower the risk of developing CDI</a:t>
            </a:r>
          </a:p>
          <a:p>
            <a:pPr marL="0" indent="0">
              <a:lnSpc>
                <a:spcPct val="90000"/>
              </a:lnSpc>
              <a:buNone/>
            </a:pPr>
            <a:endParaRPr lang="en-US" altLang="en-US" sz="2200" dirty="0"/>
          </a:p>
          <a:p>
            <a:pPr>
              <a:lnSpc>
                <a:spcPct val="90000"/>
              </a:lnSpc>
            </a:pPr>
            <a:r>
              <a:rPr lang="en-US" altLang="en-US" sz="2200" dirty="0"/>
              <a:t>Use of proton pump inhibitors (PPIs) may also play a part in increasing risk for CDI</a:t>
            </a:r>
          </a:p>
          <a:p>
            <a:pPr>
              <a:lnSpc>
                <a:spcPct val="90000"/>
              </a:lnSpc>
            </a:pPr>
            <a:endParaRPr lang="en-US" sz="2200" dirty="0"/>
          </a:p>
        </p:txBody>
      </p:sp>
      <p:pic>
        <p:nvPicPr>
          <p:cNvPr id="7" name="Picture 6" descr="A hand pouring water into a yellow bucket&#10;&#10;AI-generated content may be incorrect.">
            <a:extLst>
              <a:ext uri="{FF2B5EF4-FFF2-40B4-BE49-F238E27FC236}">
                <a16:creationId xmlns:a16="http://schemas.microsoft.com/office/drawing/2014/main" id="{2A1DF449-5645-9627-C085-92FBE491455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2829" r="7608" b="-1"/>
          <a:stretch>
            <a:fillRect/>
          </a:stretch>
        </p:blipFill>
        <p:spPr>
          <a:xfrm>
            <a:off x="5943600" y="2209800"/>
            <a:ext cx="2438400" cy="2732657"/>
          </a:xfrm>
          <a:prstGeom prst="rect">
            <a:avLst/>
          </a:prstGeom>
          <a:noFill/>
        </p:spPr>
      </p:pic>
      <p:sp>
        <p:nvSpPr>
          <p:cNvPr id="4" name="Date Placeholder 3" hidden="1">
            <a:extLst>
              <a:ext uri="{FF2B5EF4-FFF2-40B4-BE49-F238E27FC236}">
                <a16:creationId xmlns:a16="http://schemas.microsoft.com/office/drawing/2014/main" id="{696B44C3-B72E-441C-BE33-B44AE38A13AE}"/>
              </a:ext>
            </a:extLst>
          </p:cNvPr>
          <p:cNvSpPr>
            <a:spLocks noGrp="1"/>
          </p:cNvSpPr>
          <p:nvPr>
            <p:ph type="dt" sz="half" idx="10"/>
          </p:nvPr>
        </p:nvSpPr>
        <p:spPr/>
        <p:txBody>
          <a:bodyPr/>
          <a:lstStyle/>
          <a:p>
            <a:pPr>
              <a:spcAft>
                <a:spcPts val="600"/>
              </a:spcAft>
            </a:pPr>
            <a:fld id="{37B7AFF7-EEB6-8743-8B75-4B4B550FE265}" type="datetime4">
              <a:rPr lang="en-US" smtClean="0"/>
              <a:pPr>
                <a:spcAft>
                  <a:spcPts val="600"/>
                </a:spcAft>
              </a:pPr>
              <a:t>November 26, 2025</a:t>
            </a:fld>
            <a:endParaRPr lang="en-US" dirty="0"/>
          </a:p>
        </p:txBody>
      </p:sp>
      <p:sp>
        <p:nvSpPr>
          <p:cNvPr id="5" name="Slide Number Placeholder 4" hidden="1">
            <a:extLst>
              <a:ext uri="{FF2B5EF4-FFF2-40B4-BE49-F238E27FC236}">
                <a16:creationId xmlns:a16="http://schemas.microsoft.com/office/drawing/2014/main" id="{AD53DC0E-CBAE-4CE4-B5A3-6568B1B1863B}"/>
              </a:ext>
            </a:extLst>
          </p:cNvPr>
          <p:cNvSpPr>
            <a:spLocks noGrp="1"/>
          </p:cNvSpPr>
          <p:nvPr>
            <p:ph type="sldNum" sz="quarter" idx="12"/>
          </p:nvPr>
        </p:nvSpPr>
        <p:spPr/>
        <p:txBody>
          <a:bodyPr/>
          <a:lstStyle/>
          <a:p>
            <a:pPr>
              <a:spcAft>
                <a:spcPts val="600"/>
              </a:spcAft>
            </a:pPr>
            <a:fld id="{D0E715B6-4FF2-6B47-A690-8CE670BA5146}" type="slidenum">
              <a:rPr lang="en-US" smtClean="0"/>
              <a:pPr>
                <a:spcAft>
                  <a:spcPts val="600"/>
                </a:spcAft>
              </a:pPr>
              <a:t>29</a:t>
            </a:fld>
            <a:endParaRPr lang="en-US" dirty="0"/>
          </a:p>
        </p:txBody>
      </p:sp>
    </p:spTree>
    <p:extLst>
      <p:ext uri="{BB962C8B-B14F-4D97-AF65-F5344CB8AC3E}">
        <p14:creationId xmlns:p14="http://schemas.microsoft.com/office/powerpoint/2010/main" val="864123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279981" y="1295400"/>
            <a:ext cx="8503920" cy="5105400"/>
          </a:xfrm>
        </p:spPr>
        <p:txBody>
          <a:bodyPr>
            <a:normAutofit fontScale="25000" lnSpcReduction="20000"/>
          </a:bodyPr>
          <a:lstStyle/>
          <a:p>
            <a:r>
              <a:rPr lang="en-US" sz="7200" dirty="0"/>
              <a:t>Healthcare quality indicators are monitored and reported to CMS on specific patient care practices which are evidence based and improve patient outcomes.  Some measures are related to the direct care that the patient receives, and some are related to efficiency of our care processes. </a:t>
            </a:r>
          </a:p>
          <a:p>
            <a:endParaRPr lang="en-US" sz="7200" dirty="0"/>
          </a:p>
          <a:p>
            <a:r>
              <a:rPr lang="en-US" sz="7200" dirty="0"/>
              <a:t>The performance measures are for both the inpatient and outpatient populations that we serve.</a:t>
            </a:r>
          </a:p>
          <a:p>
            <a:endParaRPr lang="en-US" sz="7200" dirty="0"/>
          </a:p>
          <a:p>
            <a:r>
              <a:rPr lang="en-US" sz="7200" dirty="0"/>
              <a:t>Create reliable, comparative performance information on which consumers can rely to make informed decisions about their care.</a:t>
            </a:r>
          </a:p>
          <a:p>
            <a:endParaRPr lang="en-US" sz="7200" dirty="0"/>
          </a:p>
          <a:p>
            <a:r>
              <a:rPr lang="en-US" sz="7200" dirty="0"/>
              <a:t>Ensure practitioners and provider organizations are held accountable for the quality and efficiency of their performance.</a:t>
            </a:r>
          </a:p>
          <a:p>
            <a:endParaRPr lang="en-US" sz="7200" dirty="0"/>
          </a:p>
          <a:p>
            <a:r>
              <a:rPr lang="en-US" sz="7200" dirty="0"/>
              <a:t>Support quality improvement activities.</a:t>
            </a:r>
          </a:p>
          <a:p>
            <a:endParaRPr lang="en-US" sz="7200" dirty="0"/>
          </a:p>
          <a:p>
            <a:r>
              <a:rPr lang="en-US" sz="7200" dirty="0"/>
              <a:t>Healthcare institutions are judged by their performance on certain standards and are rewarded financially based on the quality of care that they provide. </a:t>
            </a:r>
          </a:p>
          <a:p>
            <a:endParaRPr lang="en-US" dirty="0"/>
          </a:p>
          <a:p>
            <a:endParaRPr lang="en-US" dirty="0"/>
          </a:p>
          <a:p>
            <a:endParaRPr lang="en-US" dirty="0"/>
          </a:p>
          <a:p>
            <a:pPr marL="0" indent="0">
              <a:buNone/>
            </a:pPr>
            <a:r>
              <a:rPr lang="en-US" dirty="0"/>
              <a:t>.</a:t>
            </a:r>
          </a:p>
        </p:txBody>
      </p:sp>
    </p:spTree>
    <p:extLst>
      <p:ext uri="{BB962C8B-B14F-4D97-AF65-F5344CB8AC3E}">
        <p14:creationId xmlns:p14="http://schemas.microsoft.com/office/powerpoint/2010/main" val="3231979747"/>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92C8F-623B-4D8C-B4AE-1E6EE27EADE3}"/>
              </a:ext>
            </a:extLst>
          </p:cNvPr>
          <p:cNvSpPr>
            <a:spLocks noGrp="1"/>
          </p:cNvSpPr>
          <p:nvPr>
            <p:ph type="title"/>
          </p:nvPr>
        </p:nvSpPr>
        <p:spPr>
          <a:xfrm>
            <a:off x="152400" y="274638"/>
            <a:ext cx="8839200" cy="1143000"/>
          </a:xfrm>
        </p:spPr>
        <p:txBody>
          <a:bodyPr>
            <a:noAutofit/>
          </a:bodyPr>
          <a:lstStyle/>
          <a:p>
            <a:r>
              <a:rPr lang="en-US" altLang="en-US" sz="4000" kern="0" dirty="0"/>
              <a:t> C. difficile Risk Factors</a:t>
            </a:r>
            <a:endParaRPr lang="en-US" sz="4000" dirty="0"/>
          </a:p>
        </p:txBody>
      </p:sp>
      <p:sp>
        <p:nvSpPr>
          <p:cNvPr id="3" name="Content Placeholder 2">
            <a:extLst>
              <a:ext uri="{FF2B5EF4-FFF2-40B4-BE49-F238E27FC236}">
                <a16:creationId xmlns:a16="http://schemas.microsoft.com/office/drawing/2014/main" id="{678CADC3-D47C-454C-ACC1-F1FCDECBD4BA}"/>
              </a:ext>
            </a:extLst>
          </p:cNvPr>
          <p:cNvSpPr>
            <a:spLocks noGrp="1"/>
          </p:cNvSpPr>
          <p:nvPr>
            <p:ph idx="1"/>
          </p:nvPr>
        </p:nvSpPr>
        <p:spPr>
          <a:xfrm>
            <a:off x="457200" y="1600200"/>
            <a:ext cx="8305800" cy="4525963"/>
          </a:xfrm>
        </p:spPr>
        <p:txBody>
          <a:bodyPr>
            <a:normAutofit lnSpcReduction="10000"/>
          </a:bodyPr>
          <a:lstStyle/>
          <a:p>
            <a:r>
              <a:rPr lang="en-US" altLang="en-US" sz="3200" dirty="0"/>
              <a:t>Overuse of antibiotic therapy</a:t>
            </a:r>
          </a:p>
          <a:p>
            <a:r>
              <a:rPr lang="en-US" altLang="en-US" sz="3200" dirty="0"/>
              <a:t>Extended length of stay in health care facilities</a:t>
            </a:r>
          </a:p>
          <a:p>
            <a:r>
              <a:rPr lang="en-US" altLang="en-US" sz="3200" dirty="0"/>
              <a:t>Underlying diseases such as diabetes or immune suppression</a:t>
            </a:r>
          </a:p>
          <a:p>
            <a:r>
              <a:rPr lang="en-US" altLang="en-US" sz="3200" dirty="0"/>
              <a:t>Use of invasive devices, such as central lines, foley catheters, or ventilators</a:t>
            </a:r>
          </a:p>
          <a:p>
            <a:r>
              <a:rPr lang="en-US" altLang="en-US" sz="3200" dirty="0"/>
              <a:t>Age: &gt; 65 years old, low birth weight neonates</a:t>
            </a:r>
          </a:p>
          <a:p>
            <a:endParaRPr lang="en-US" dirty="0"/>
          </a:p>
        </p:txBody>
      </p:sp>
      <p:sp>
        <p:nvSpPr>
          <p:cNvPr id="4" name="Date Placeholder 3">
            <a:extLst>
              <a:ext uri="{FF2B5EF4-FFF2-40B4-BE49-F238E27FC236}">
                <a16:creationId xmlns:a16="http://schemas.microsoft.com/office/drawing/2014/main" id="{24B8CA9E-BAB3-40B4-87F3-F4136B4B3F0D}"/>
              </a:ext>
            </a:extLst>
          </p:cNvPr>
          <p:cNvSpPr>
            <a:spLocks noGrp="1"/>
          </p:cNvSpPr>
          <p:nvPr>
            <p:ph type="dt" sz="half" idx="10"/>
          </p:nvPr>
        </p:nvSpPr>
        <p:spPr/>
        <p:txBody>
          <a:bodyPr/>
          <a:lstStyle/>
          <a:p>
            <a:fld id="{37B7AFF7-EEB6-8743-8B75-4B4B550FE265}" type="datetime4">
              <a:rPr lang="en-US" smtClean="0"/>
              <a:t>November 26, 2025</a:t>
            </a:fld>
            <a:endParaRPr lang="en-US" dirty="0"/>
          </a:p>
        </p:txBody>
      </p:sp>
      <p:sp>
        <p:nvSpPr>
          <p:cNvPr id="5" name="Slide Number Placeholder 4">
            <a:extLst>
              <a:ext uri="{FF2B5EF4-FFF2-40B4-BE49-F238E27FC236}">
                <a16:creationId xmlns:a16="http://schemas.microsoft.com/office/drawing/2014/main" id="{E961DBA3-ED28-438D-8C55-9E456337D469}"/>
              </a:ext>
            </a:extLst>
          </p:cNvPr>
          <p:cNvSpPr>
            <a:spLocks noGrp="1"/>
          </p:cNvSpPr>
          <p:nvPr>
            <p:ph type="sldNum" sz="quarter" idx="12"/>
          </p:nvPr>
        </p:nvSpPr>
        <p:spPr/>
        <p:txBody>
          <a:bodyPr/>
          <a:lstStyle/>
          <a:p>
            <a:fld id="{D0E715B6-4FF2-6B47-A690-8CE670BA5146}" type="slidenum">
              <a:rPr lang="en-US" smtClean="0"/>
              <a:t>30</a:t>
            </a:fld>
            <a:endParaRPr lang="en-US" dirty="0"/>
          </a:p>
        </p:txBody>
      </p:sp>
    </p:spTree>
    <p:extLst>
      <p:ext uri="{BB962C8B-B14F-4D97-AF65-F5344CB8AC3E}">
        <p14:creationId xmlns:p14="http://schemas.microsoft.com/office/powerpoint/2010/main" val="1999703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C5F9F-9F3E-4E1B-8083-9853133CBE6B}"/>
              </a:ext>
            </a:extLst>
          </p:cNvPr>
          <p:cNvSpPr>
            <a:spLocks noGrp="1"/>
          </p:cNvSpPr>
          <p:nvPr>
            <p:ph type="title"/>
          </p:nvPr>
        </p:nvSpPr>
        <p:spPr>
          <a:xfrm>
            <a:off x="228600" y="274638"/>
            <a:ext cx="8839200" cy="1143000"/>
          </a:xfrm>
        </p:spPr>
        <p:txBody>
          <a:bodyPr>
            <a:noAutofit/>
          </a:bodyPr>
          <a:lstStyle/>
          <a:p>
            <a:r>
              <a:rPr lang="en-US" altLang="en-US" sz="4000" kern="0" dirty="0"/>
              <a:t>C. difficile Modes of Transmission</a:t>
            </a:r>
            <a:endParaRPr lang="en-US" sz="4000" dirty="0"/>
          </a:p>
        </p:txBody>
      </p:sp>
      <p:sp>
        <p:nvSpPr>
          <p:cNvPr id="3" name="Content Placeholder 2">
            <a:extLst>
              <a:ext uri="{FF2B5EF4-FFF2-40B4-BE49-F238E27FC236}">
                <a16:creationId xmlns:a16="http://schemas.microsoft.com/office/drawing/2014/main" id="{6DDF9EBE-7359-4E4D-9002-98574A331913}"/>
              </a:ext>
            </a:extLst>
          </p:cNvPr>
          <p:cNvSpPr>
            <a:spLocks noGrp="1"/>
          </p:cNvSpPr>
          <p:nvPr>
            <p:ph idx="1"/>
          </p:nvPr>
        </p:nvSpPr>
        <p:spPr/>
        <p:txBody>
          <a:bodyPr/>
          <a:lstStyle/>
          <a:p>
            <a:r>
              <a:rPr lang="en-US" altLang="en-US" dirty="0"/>
              <a:t>Unwashed hands</a:t>
            </a:r>
          </a:p>
          <a:p>
            <a:r>
              <a:rPr lang="en-US" altLang="en-US" dirty="0"/>
              <a:t>Gloves worn from patient to patient</a:t>
            </a:r>
          </a:p>
          <a:p>
            <a:r>
              <a:rPr lang="en-US" altLang="en-US" dirty="0"/>
              <a:t>Contaminated environmental surfaces</a:t>
            </a:r>
          </a:p>
          <a:p>
            <a:r>
              <a:rPr lang="en-US" altLang="en-US" dirty="0"/>
              <a:t>Inadequately cleaned and disinfected equipment</a:t>
            </a:r>
          </a:p>
          <a:p>
            <a:pPr marL="0" indent="0">
              <a:buNone/>
            </a:pPr>
            <a:endParaRPr lang="en-US" dirty="0"/>
          </a:p>
        </p:txBody>
      </p:sp>
      <p:sp>
        <p:nvSpPr>
          <p:cNvPr id="4" name="Date Placeholder 3">
            <a:extLst>
              <a:ext uri="{FF2B5EF4-FFF2-40B4-BE49-F238E27FC236}">
                <a16:creationId xmlns:a16="http://schemas.microsoft.com/office/drawing/2014/main" id="{65EF2B0B-B01E-4A72-B74B-E4557FCDEDCB}"/>
              </a:ext>
            </a:extLst>
          </p:cNvPr>
          <p:cNvSpPr>
            <a:spLocks noGrp="1"/>
          </p:cNvSpPr>
          <p:nvPr>
            <p:ph type="dt" sz="half" idx="10"/>
          </p:nvPr>
        </p:nvSpPr>
        <p:spPr/>
        <p:txBody>
          <a:bodyPr/>
          <a:lstStyle/>
          <a:p>
            <a:fld id="{37B7AFF7-EEB6-8743-8B75-4B4B550FE265}" type="datetime4">
              <a:rPr lang="en-US" smtClean="0"/>
              <a:t>November 26, 2025</a:t>
            </a:fld>
            <a:endParaRPr lang="en-US" dirty="0"/>
          </a:p>
        </p:txBody>
      </p:sp>
      <p:sp>
        <p:nvSpPr>
          <p:cNvPr id="5" name="Slide Number Placeholder 4">
            <a:extLst>
              <a:ext uri="{FF2B5EF4-FFF2-40B4-BE49-F238E27FC236}">
                <a16:creationId xmlns:a16="http://schemas.microsoft.com/office/drawing/2014/main" id="{5B7ADFC5-9BD3-4A05-9A88-8C78999A31F5}"/>
              </a:ext>
            </a:extLst>
          </p:cNvPr>
          <p:cNvSpPr>
            <a:spLocks noGrp="1"/>
          </p:cNvSpPr>
          <p:nvPr>
            <p:ph type="sldNum" sz="quarter" idx="12"/>
          </p:nvPr>
        </p:nvSpPr>
        <p:spPr/>
        <p:txBody>
          <a:bodyPr/>
          <a:lstStyle/>
          <a:p>
            <a:fld id="{D0E715B6-4FF2-6B47-A690-8CE670BA5146}" type="slidenum">
              <a:rPr lang="en-US" smtClean="0"/>
              <a:t>31</a:t>
            </a:fld>
            <a:endParaRPr lang="en-US" dirty="0"/>
          </a:p>
        </p:txBody>
      </p:sp>
    </p:spTree>
    <p:extLst>
      <p:ext uri="{BB962C8B-B14F-4D97-AF65-F5344CB8AC3E}">
        <p14:creationId xmlns:p14="http://schemas.microsoft.com/office/powerpoint/2010/main" val="2240423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8B22-FBBF-4484-B5F4-BC7AE14EA7F4}"/>
              </a:ext>
            </a:extLst>
          </p:cNvPr>
          <p:cNvSpPr>
            <a:spLocks noGrp="1"/>
          </p:cNvSpPr>
          <p:nvPr>
            <p:ph type="title"/>
          </p:nvPr>
        </p:nvSpPr>
        <p:spPr/>
        <p:txBody>
          <a:bodyPr>
            <a:noAutofit/>
          </a:bodyPr>
          <a:lstStyle/>
          <a:p>
            <a:r>
              <a:rPr lang="en-US" altLang="en-US" sz="4000" kern="0" dirty="0"/>
              <a:t>Prevent MDRO Infections – Colonized vs. Infected</a:t>
            </a:r>
            <a:endParaRPr lang="en-US" sz="4000" dirty="0"/>
          </a:p>
        </p:txBody>
      </p:sp>
      <p:sp>
        <p:nvSpPr>
          <p:cNvPr id="3" name="Content Placeholder 2">
            <a:extLst>
              <a:ext uri="{FF2B5EF4-FFF2-40B4-BE49-F238E27FC236}">
                <a16:creationId xmlns:a16="http://schemas.microsoft.com/office/drawing/2014/main" id="{B696996F-245B-443E-9182-383980931EC7}"/>
              </a:ext>
            </a:extLst>
          </p:cNvPr>
          <p:cNvSpPr>
            <a:spLocks noGrp="1"/>
          </p:cNvSpPr>
          <p:nvPr>
            <p:ph idx="1"/>
          </p:nvPr>
        </p:nvSpPr>
        <p:spPr/>
        <p:txBody>
          <a:bodyPr/>
          <a:lstStyle/>
          <a:p>
            <a:r>
              <a:rPr lang="en-US" altLang="en-US" dirty="0"/>
              <a:t>People who carry MRSA or VRE are said to be </a:t>
            </a:r>
            <a:r>
              <a:rPr lang="en-US" altLang="en-US" b="1" dirty="0"/>
              <a:t>colonized</a:t>
            </a:r>
            <a:r>
              <a:rPr lang="en-US" altLang="en-US" dirty="0"/>
              <a:t>.  </a:t>
            </a:r>
          </a:p>
          <a:p>
            <a:r>
              <a:rPr lang="en-US" altLang="en-US" dirty="0"/>
              <a:t>Many kinds of bacteria live in (colonize) your body without causing an infection – this is your “normal flora”.  </a:t>
            </a:r>
          </a:p>
          <a:p>
            <a:r>
              <a:rPr lang="en-US" altLang="en-US" dirty="0"/>
              <a:t>Carriers of MRSA usually have MRSA in their nares.  </a:t>
            </a:r>
          </a:p>
          <a:p>
            <a:r>
              <a:rPr lang="en-US" altLang="en-US" dirty="0"/>
              <a:t>Carriers of VRE often have VRE in their bowel.</a:t>
            </a:r>
          </a:p>
          <a:p>
            <a:endParaRPr lang="en-US" dirty="0"/>
          </a:p>
        </p:txBody>
      </p:sp>
      <p:sp>
        <p:nvSpPr>
          <p:cNvPr id="4" name="Date Placeholder 3">
            <a:extLst>
              <a:ext uri="{FF2B5EF4-FFF2-40B4-BE49-F238E27FC236}">
                <a16:creationId xmlns:a16="http://schemas.microsoft.com/office/drawing/2014/main" id="{5F239C3A-F95C-4F5E-B0B8-C716DC80347A}"/>
              </a:ext>
            </a:extLst>
          </p:cNvPr>
          <p:cNvSpPr>
            <a:spLocks noGrp="1"/>
          </p:cNvSpPr>
          <p:nvPr>
            <p:ph type="dt" sz="half" idx="10"/>
          </p:nvPr>
        </p:nvSpPr>
        <p:spPr/>
        <p:txBody>
          <a:bodyPr/>
          <a:lstStyle/>
          <a:p>
            <a:fld id="{37B7AFF7-EEB6-8743-8B75-4B4B550FE265}" type="datetime4">
              <a:rPr lang="en-US" smtClean="0"/>
              <a:t>November 26, 2025</a:t>
            </a:fld>
            <a:endParaRPr lang="en-US" dirty="0"/>
          </a:p>
        </p:txBody>
      </p:sp>
      <p:sp>
        <p:nvSpPr>
          <p:cNvPr id="5" name="Slide Number Placeholder 4">
            <a:extLst>
              <a:ext uri="{FF2B5EF4-FFF2-40B4-BE49-F238E27FC236}">
                <a16:creationId xmlns:a16="http://schemas.microsoft.com/office/drawing/2014/main" id="{E49C14E3-0A97-42F5-9C54-7F68B85E6ECB}"/>
              </a:ext>
            </a:extLst>
          </p:cNvPr>
          <p:cNvSpPr>
            <a:spLocks noGrp="1"/>
          </p:cNvSpPr>
          <p:nvPr>
            <p:ph type="sldNum" sz="quarter" idx="12"/>
          </p:nvPr>
        </p:nvSpPr>
        <p:spPr/>
        <p:txBody>
          <a:bodyPr/>
          <a:lstStyle/>
          <a:p>
            <a:fld id="{D0E715B6-4FF2-6B47-A690-8CE670BA5146}" type="slidenum">
              <a:rPr lang="en-US" smtClean="0"/>
              <a:t>32</a:t>
            </a:fld>
            <a:endParaRPr lang="en-US" dirty="0"/>
          </a:p>
        </p:txBody>
      </p:sp>
    </p:spTree>
    <p:extLst>
      <p:ext uri="{BB962C8B-B14F-4D97-AF65-F5344CB8AC3E}">
        <p14:creationId xmlns:p14="http://schemas.microsoft.com/office/powerpoint/2010/main" val="3528963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F1461-87AC-4FDD-AB76-D1F09F082E78}"/>
              </a:ext>
            </a:extLst>
          </p:cNvPr>
          <p:cNvSpPr>
            <a:spLocks noGrp="1"/>
          </p:cNvSpPr>
          <p:nvPr>
            <p:ph type="title"/>
          </p:nvPr>
        </p:nvSpPr>
        <p:spPr/>
        <p:txBody>
          <a:bodyPr>
            <a:noAutofit/>
          </a:bodyPr>
          <a:lstStyle/>
          <a:p>
            <a:r>
              <a:rPr lang="en-US" altLang="en-US" sz="4000" kern="0" dirty="0"/>
              <a:t>Prevent MDRO Infections – Colonized vs. Infected</a:t>
            </a:r>
            <a:endParaRPr lang="en-US" sz="4000" dirty="0"/>
          </a:p>
        </p:txBody>
      </p:sp>
      <p:sp>
        <p:nvSpPr>
          <p:cNvPr id="3" name="Content Placeholder 2">
            <a:extLst>
              <a:ext uri="{FF2B5EF4-FFF2-40B4-BE49-F238E27FC236}">
                <a16:creationId xmlns:a16="http://schemas.microsoft.com/office/drawing/2014/main" id="{707EC84E-ABF3-4E2C-ACDD-2E3C74688E68}"/>
              </a:ext>
            </a:extLst>
          </p:cNvPr>
          <p:cNvSpPr>
            <a:spLocks noGrp="1"/>
          </p:cNvSpPr>
          <p:nvPr>
            <p:ph idx="1"/>
          </p:nvPr>
        </p:nvSpPr>
        <p:spPr/>
        <p:txBody>
          <a:bodyPr>
            <a:normAutofit fontScale="92500" lnSpcReduction="10000"/>
          </a:bodyPr>
          <a:lstStyle/>
          <a:p>
            <a:pPr>
              <a:buNone/>
            </a:pPr>
            <a:r>
              <a:rPr lang="en-US" altLang="en-US" sz="3200" dirty="0"/>
              <a:t>People who are infected with MRSA or VRE have symptoms of infection, such as </a:t>
            </a:r>
          </a:p>
          <a:p>
            <a:r>
              <a:rPr lang="en-US" altLang="en-US" sz="3200" dirty="0"/>
              <a:t>fever</a:t>
            </a:r>
          </a:p>
          <a:p>
            <a:r>
              <a:rPr lang="en-US" altLang="en-US" sz="3200" dirty="0"/>
              <a:t>elevated WBC</a:t>
            </a:r>
          </a:p>
          <a:p>
            <a:r>
              <a:rPr lang="en-US" altLang="en-US" sz="3200" dirty="0"/>
              <a:t>purulent drainage, heat, redness (wound)</a:t>
            </a:r>
          </a:p>
          <a:p>
            <a:r>
              <a:rPr lang="en-US" altLang="en-US" sz="3200" dirty="0"/>
              <a:t>purulent sputum and positive CXR (respiratory)</a:t>
            </a:r>
          </a:p>
          <a:p>
            <a:r>
              <a:rPr lang="en-US" altLang="en-US" sz="3200" dirty="0"/>
              <a:t>dysuria, positive nitrate and leukocyte esterase (urine)</a:t>
            </a:r>
          </a:p>
          <a:p>
            <a:endParaRPr lang="en-US" dirty="0"/>
          </a:p>
        </p:txBody>
      </p:sp>
      <p:sp>
        <p:nvSpPr>
          <p:cNvPr id="4" name="Date Placeholder 3">
            <a:extLst>
              <a:ext uri="{FF2B5EF4-FFF2-40B4-BE49-F238E27FC236}">
                <a16:creationId xmlns:a16="http://schemas.microsoft.com/office/drawing/2014/main" id="{2D98B042-86AA-4F73-BC31-8BDC5211BA7C}"/>
              </a:ext>
            </a:extLst>
          </p:cNvPr>
          <p:cNvSpPr>
            <a:spLocks noGrp="1"/>
          </p:cNvSpPr>
          <p:nvPr>
            <p:ph type="dt" sz="half" idx="10"/>
          </p:nvPr>
        </p:nvSpPr>
        <p:spPr/>
        <p:txBody>
          <a:bodyPr/>
          <a:lstStyle/>
          <a:p>
            <a:fld id="{37B7AFF7-EEB6-8743-8B75-4B4B550FE265}" type="datetime4">
              <a:rPr lang="en-US" smtClean="0"/>
              <a:t>November 26, 2025</a:t>
            </a:fld>
            <a:endParaRPr lang="en-US" dirty="0"/>
          </a:p>
        </p:txBody>
      </p:sp>
      <p:sp>
        <p:nvSpPr>
          <p:cNvPr id="5" name="Slide Number Placeholder 4">
            <a:extLst>
              <a:ext uri="{FF2B5EF4-FFF2-40B4-BE49-F238E27FC236}">
                <a16:creationId xmlns:a16="http://schemas.microsoft.com/office/drawing/2014/main" id="{C11BE1DF-2712-4CFB-9B48-1B32AD2407A9}"/>
              </a:ext>
            </a:extLst>
          </p:cNvPr>
          <p:cNvSpPr>
            <a:spLocks noGrp="1"/>
          </p:cNvSpPr>
          <p:nvPr>
            <p:ph type="sldNum" sz="quarter" idx="12"/>
          </p:nvPr>
        </p:nvSpPr>
        <p:spPr/>
        <p:txBody>
          <a:bodyPr/>
          <a:lstStyle/>
          <a:p>
            <a:fld id="{D0E715B6-4FF2-6B47-A690-8CE670BA5146}" type="slidenum">
              <a:rPr lang="en-US" smtClean="0"/>
              <a:t>33</a:t>
            </a:fld>
            <a:endParaRPr lang="en-US" dirty="0"/>
          </a:p>
        </p:txBody>
      </p:sp>
    </p:spTree>
    <p:extLst>
      <p:ext uri="{BB962C8B-B14F-4D97-AF65-F5344CB8AC3E}">
        <p14:creationId xmlns:p14="http://schemas.microsoft.com/office/powerpoint/2010/main" val="2154343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E8D33DC-9E93-49AC-88F4-3FFE0A364611}"/>
              </a:ext>
            </a:extLst>
          </p:cNvPr>
          <p:cNvSpPr>
            <a:spLocks noGrp="1" noChangeArrowheads="1"/>
          </p:cNvSpPr>
          <p:nvPr>
            <p:ph type="title"/>
          </p:nvPr>
        </p:nvSpPr>
        <p:spPr/>
        <p:txBody>
          <a:bodyPr>
            <a:normAutofit/>
          </a:bodyPr>
          <a:lstStyle/>
          <a:p>
            <a:pPr eaLnBrk="1" hangingPunct="1"/>
            <a:r>
              <a:rPr lang="en-US" altLang="en-US" sz="4000" dirty="0"/>
              <a:t>Prevent MDRO Infections: ASC</a:t>
            </a:r>
          </a:p>
        </p:txBody>
      </p:sp>
      <p:sp>
        <p:nvSpPr>
          <p:cNvPr id="22531" name="Rectangle 3">
            <a:extLst>
              <a:ext uri="{FF2B5EF4-FFF2-40B4-BE49-F238E27FC236}">
                <a16:creationId xmlns:a16="http://schemas.microsoft.com/office/drawing/2014/main" id="{58EE0FD8-7EE1-4F84-AA08-4FB6DAC9C4CE}"/>
              </a:ext>
            </a:extLst>
          </p:cNvPr>
          <p:cNvSpPr>
            <a:spLocks noGrp="1" noChangeArrowheads="1"/>
          </p:cNvSpPr>
          <p:nvPr>
            <p:ph type="body" idx="1"/>
          </p:nvPr>
        </p:nvSpPr>
        <p:spPr/>
        <p:txBody>
          <a:bodyPr/>
          <a:lstStyle/>
          <a:p>
            <a:pPr eaLnBrk="1" hangingPunct="1">
              <a:lnSpc>
                <a:spcPct val="90000"/>
              </a:lnSpc>
            </a:pPr>
            <a:r>
              <a:rPr lang="en-US" altLang="en-US" dirty="0"/>
              <a:t>Active Surveillance Cultures (ASC)</a:t>
            </a:r>
          </a:p>
          <a:p>
            <a:pPr lvl="1" eaLnBrk="1" hangingPunct="1">
              <a:lnSpc>
                <a:spcPct val="90000"/>
              </a:lnSpc>
            </a:pPr>
            <a:r>
              <a:rPr lang="en-US" altLang="en-US" dirty="0"/>
              <a:t>Nasal swab for presence of MRSA</a:t>
            </a:r>
          </a:p>
          <a:p>
            <a:pPr lvl="1" eaLnBrk="1" hangingPunct="1">
              <a:lnSpc>
                <a:spcPct val="90000"/>
              </a:lnSpc>
            </a:pPr>
            <a:r>
              <a:rPr lang="en-US" altLang="en-US" dirty="0"/>
              <a:t>Positive result = patient is colonized with MRSA</a:t>
            </a:r>
          </a:p>
          <a:p>
            <a:pPr lvl="1" eaLnBrk="1" hangingPunct="1">
              <a:lnSpc>
                <a:spcPct val="90000"/>
              </a:lnSpc>
            </a:pPr>
            <a:r>
              <a:rPr lang="en-US" altLang="en-US" dirty="0"/>
              <a:t>Does </a:t>
            </a:r>
            <a:r>
              <a:rPr lang="en-US" altLang="en-US" u="sng" dirty="0"/>
              <a:t>not</a:t>
            </a:r>
            <a:r>
              <a:rPr lang="en-US" altLang="en-US" dirty="0"/>
              <a:t> mean patient has active infection – no need for antibiotics</a:t>
            </a:r>
          </a:p>
          <a:p>
            <a:pPr lvl="1" eaLnBrk="1" hangingPunct="1">
              <a:lnSpc>
                <a:spcPct val="90000"/>
              </a:lnSpc>
            </a:pPr>
            <a:r>
              <a:rPr lang="en-US" altLang="en-US" dirty="0"/>
              <a:t>Physician MAY choose to decolonize patient with Bactroban (Mupirocin)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63324B8-1B99-4AF1-9098-7D1FB8856E27}"/>
              </a:ext>
            </a:extLst>
          </p:cNvPr>
          <p:cNvSpPr>
            <a:spLocks noGrp="1" noChangeArrowheads="1"/>
          </p:cNvSpPr>
          <p:nvPr>
            <p:ph type="title"/>
          </p:nvPr>
        </p:nvSpPr>
        <p:spPr/>
        <p:txBody>
          <a:bodyPr>
            <a:noAutofit/>
          </a:bodyPr>
          <a:lstStyle/>
          <a:p>
            <a:pPr eaLnBrk="1" hangingPunct="1"/>
            <a:r>
              <a:rPr lang="en-US" altLang="en-US" sz="4000" dirty="0"/>
              <a:t>Prevent MDRO Infections – Colonized patients</a:t>
            </a:r>
          </a:p>
        </p:txBody>
      </p:sp>
      <p:sp>
        <p:nvSpPr>
          <p:cNvPr id="23555" name="Rectangle 3">
            <a:extLst>
              <a:ext uri="{FF2B5EF4-FFF2-40B4-BE49-F238E27FC236}">
                <a16:creationId xmlns:a16="http://schemas.microsoft.com/office/drawing/2014/main" id="{7ED9A647-57E0-4172-8FDF-8212C15E763A}"/>
              </a:ext>
            </a:extLst>
          </p:cNvPr>
          <p:cNvSpPr>
            <a:spLocks noGrp="1" noChangeArrowheads="1"/>
          </p:cNvSpPr>
          <p:nvPr>
            <p:ph type="body" idx="1"/>
          </p:nvPr>
        </p:nvSpPr>
        <p:spPr/>
        <p:txBody>
          <a:bodyPr/>
          <a:lstStyle/>
          <a:p>
            <a:pPr eaLnBrk="1" hangingPunct="1"/>
            <a:r>
              <a:rPr lang="en-US" altLang="en-US" sz="2600" dirty="0"/>
              <a:t>Computer flags	</a:t>
            </a:r>
          </a:p>
          <a:p>
            <a:pPr lvl="1" eaLnBrk="1" hangingPunct="1"/>
            <a:r>
              <a:rPr lang="en-US" altLang="en-US" sz="2600" dirty="0"/>
              <a:t>All patients with documented history of MRSA, VRE, ESBL, or CRE will have a computer flag placed on their medical record</a:t>
            </a:r>
          </a:p>
          <a:p>
            <a:pPr lvl="1" eaLnBrk="1" hangingPunct="1"/>
            <a:r>
              <a:rPr lang="en-US" altLang="en-US" sz="2600" dirty="0"/>
              <a:t>Patients with MRSA, VRE, and CRE flags will be placed in contact isolation upon subsequent readmissions to hospital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967D29D-2436-49B8-8323-D5E022214144}"/>
              </a:ext>
            </a:extLst>
          </p:cNvPr>
          <p:cNvSpPr>
            <a:spLocks noGrp="1" noChangeArrowheads="1"/>
          </p:cNvSpPr>
          <p:nvPr>
            <p:ph type="title"/>
          </p:nvPr>
        </p:nvSpPr>
        <p:spPr/>
        <p:txBody>
          <a:bodyPr>
            <a:noAutofit/>
          </a:bodyPr>
          <a:lstStyle/>
          <a:p>
            <a:pPr eaLnBrk="1" hangingPunct="1"/>
            <a:r>
              <a:rPr lang="en-US" altLang="en-US" sz="4000" dirty="0"/>
              <a:t>MDRO Infections: </a:t>
            </a:r>
            <a:br>
              <a:rPr lang="en-US" altLang="en-US" sz="4000" dirty="0"/>
            </a:br>
            <a:r>
              <a:rPr lang="en-US" altLang="en-US" sz="4000" dirty="0"/>
              <a:t>Prevention and Control</a:t>
            </a:r>
          </a:p>
        </p:txBody>
      </p:sp>
      <p:sp>
        <p:nvSpPr>
          <p:cNvPr id="24579" name="Rectangle 3">
            <a:extLst>
              <a:ext uri="{FF2B5EF4-FFF2-40B4-BE49-F238E27FC236}">
                <a16:creationId xmlns:a16="http://schemas.microsoft.com/office/drawing/2014/main" id="{89840571-C6DF-47AE-BE84-EA73DC2949B9}"/>
              </a:ext>
            </a:extLst>
          </p:cNvPr>
          <p:cNvSpPr>
            <a:spLocks noGrp="1" noChangeArrowheads="1"/>
          </p:cNvSpPr>
          <p:nvPr>
            <p:ph type="body" idx="1"/>
          </p:nvPr>
        </p:nvSpPr>
        <p:spPr/>
        <p:txBody>
          <a:bodyPr/>
          <a:lstStyle/>
          <a:p>
            <a:pPr eaLnBrk="1" hangingPunct="1"/>
            <a:r>
              <a:rPr lang="en-US" altLang="en-US" dirty="0"/>
              <a:t>Proper handwashing</a:t>
            </a:r>
          </a:p>
          <a:p>
            <a:pPr eaLnBrk="1" hangingPunct="1"/>
            <a:r>
              <a:rPr lang="en-US" altLang="en-US" dirty="0"/>
              <a:t>Use antibiotics as prescribed</a:t>
            </a:r>
          </a:p>
          <a:p>
            <a:r>
              <a:rPr lang="en-US" altLang="en-US" dirty="0"/>
              <a:t>Instruct patients and families on importance of following the prescribed medication course</a:t>
            </a:r>
            <a:r>
              <a:rPr lang="en-US" altLang="en-US" sz="3200" dirty="0"/>
              <a:t> and need for isolation</a:t>
            </a:r>
            <a:endParaRPr lang="en-US" altLang="en-US" dirty="0"/>
          </a:p>
          <a:p>
            <a:pPr eaLnBrk="1" hangingPunct="1"/>
            <a:r>
              <a:rPr lang="en-US" altLang="en-US" dirty="0"/>
              <a:t>Isolate infected patients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95B3156-65E2-46D0-8D8E-DD54A2039AE1}"/>
              </a:ext>
            </a:extLst>
          </p:cNvPr>
          <p:cNvSpPr>
            <a:spLocks noGrp="1" noChangeArrowheads="1"/>
          </p:cNvSpPr>
          <p:nvPr>
            <p:ph type="title"/>
          </p:nvPr>
        </p:nvSpPr>
        <p:spPr/>
        <p:txBody>
          <a:bodyPr>
            <a:noAutofit/>
          </a:bodyPr>
          <a:lstStyle/>
          <a:p>
            <a:pPr eaLnBrk="1" hangingPunct="1"/>
            <a:r>
              <a:rPr lang="en-US" altLang="en-US" sz="4000" dirty="0"/>
              <a:t>Prevent MDRO Infections: Prevention and Control</a:t>
            </a:r>
          </a:p>
        </p:txBody>
      </p:sp>
      <p:sp>
        <p:nvSpPr>
          <p:cNvPr id="26627" name="Rectangle 3">
            <a:extLst>
              <a:ext uri="{FF2B5EF4-FFF2-40B4-BE49-F238E27FC236}">
                <a16:creationId xmlns:a16="http://schemas.microsoft.com/office/drawing/2014/main" id="{3F888207-A416-4FBC-B131-8BF7E881F70B}"/>
              </a:ext>
            </a:extLst>
          </p:cNvPr>
          <p:cNvSpPr>
            <a:spLocks noGrp="1" noChangeArrowheads="1"/>
          </p:cNvSpPr>
          <p:nvPr>
            <p:ph type="body" idx="1"/>
          </p:nvPr>
        </p:nvSpPr>
        <p:spPr/>
        <p:txBody>
          <a:bodyPr/>
          <a:lstStyle/>
          <a:p>
            <a:pPr eaLnBrk="1" hangingPunct="1">
              <a:lnSpc>
                <a:spcPct val="90000"/>
              </a:lnSpc>
            </a:pPr>
            <a:r>
              <a:rPr lang="en-US" altLang="en-US" dirty="0"/>
              <a:t>Encourage family to continue to visit patient and assist in care as instructed</a:t>
            </a:r>
          </a:p>
          <a:p>
            <a:pPr eaLnBrk="1" hangingPunct="1">
              <a:lnSpc>
                <a:spcPct val="90000"/>
              </a:lnSpc>
            </a:pPr>
            <a:r>
              <a:rPr lang="en-US" altLang="en-US" dirty="0"/>
              <a:t>When transporting patients to other areas for testing, be sure appropriate measures are taken</a:t>
            </a:r>
          </a:p>
          <a:p>
            <a:pPr eaLnBrk="1" hangingPunct="1">
              <a:lnSpc>
                <a:spcPct val="90000"/>
              </a:lnSpc>
            </a:pPr>
            <a:r>
              <a:rPr lang="en-US" altLang="en-US" dirty="0"/>
              <a:t>When transferring a patient, notify receiving facility of resistance so appropriate measures can be implemented</a:t>
            </a:r>
          </a:p>
          <a:p>
            <a:pPr eaLnBrk="1" hangingPunct="1">
              <a:lnSpc>
                <a:spcPct val="90000"/>
              </a:lnSpc>
            </a:pPr>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669F89F-83C0-4B9D-82C7-A1ADFF7F735E}"/>
              </a:ext>
            </a:extLst>
          </p:cNvPr>
          <p:cNvSpPr>
            <a:spLocks noGrp="1" noChangeArrowheads="1"/>
          </p:cNvSpPr>
          <p:nvPr>
            <p:ph type="title"/>
          </p:nvPr>
        </p:nvSpPr>
        <p:spPr>
          <a:xfrm>
            <a:off x="457200" y="274638"/>
            <a:ext cx="8229600" cy="1143000"/>
          </a:xfrm>
        </p:spPr>
        <p:txBody>
          <a:bodyPr anchor="t">
            <a:normAutofit/>
          </a:bodyPr>
          <a:lstStyle/>
          <a:p>
            <a:pPr eaLnBrk="1" hangingPunct="1"/>
            <a:r>
              <a:rPr lang="en-US" altLang="en-US" dirty="0"/>
              <a:t>Prevent MDRO Infections: </a:t>
            </a:r>
            <a:br>
              <a:rPr lang="en-US" altLang="en-US" dirty="0"/>
            </a:br>
            <a:r>
              <a:rPr lang="en-US" altLang="en-US" dirty="0"/>
              <a:t>Personal Protective Equipment (PPE)</a:t>
            </a:r>
          </a:p>
        </p:txBody>
      </p:sp>
      <p:pic>
        <p:nvPicPr>
          <p:cNvPr id="3" name="Picture 2" descr="A doctor wearing a mask and gloves holding a syringe&#10;&#10;AI-generated content may be incorrect.">
            <a:extLst>
              <a:ext uri="{FF2B5EF4-FFF2-40B4-BE49-F238E27FC236}">
                <a16:creationId xmlns:a16="http://schemas.microsoft.com/office/drawing/2014/main" id="{674E511C-3437-14D6-72C4-37BD904B48F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3482" b="-2"/>
          <a:stretch>
            <a:fillRect/>
          </a:stretch>
        </p:blipFill>
        <p:spPr>
          <a:xfrm>
            <a:off x="457200" y="1600200"/>
            <a:ext cx="4038600" cy="4525963"/>
          </a:xfrm>
          <a:prstGeom prst="rect">
            <a:avLst/>
          </a:prstGeom>
          <a:noFill/>
        </p:spPr>
      </p:pic>
      <p:sp>
        <p:nvSpPr>
          <p:cNvPr id="27651" name="Rectangle 3">
            <a:extLst>
              <a:ext uri="{FF2B5EF4-FFF2-40B4-BE49-F238E27FC236}">
                <a16:creationId xmlns:a16="http://schemas.microsoft.com/office/drawing/2014/main" id="{9D3FDF37-D8D5-4695-B1A9-D481AFE54707}"/>
              </a:ext>
            </a:extLst>
          </p:cNvPr>
          <p:cNvSpPr>
            <a:spLocks noGrp="1" noChangeArrowheads="1"/>
          </p:cNvSpPr>
          <p:nvPr>
            <p:ph sz="half" idx="2"/>
          </p:nvPr>
        </p:nvSpPr>
        <p:spPr>
          <a:xfrm>
            <a:off x="4648200" y="1600200"/>
            <a:ext cx="4038600" cy="4525963"/>
          </a:xfrm>
        </p:spPr>
        <p:txBody>
          <a:bodyPr vert="horz" lIns="91440" tIns="45720" rIns="91440" bIns="45720" rtlCol="0">
            <a:normAutofit/>
          </a:bodyPr>
          <a:lstStyle/>
          <a:p>
            <a:pPr eaLnBrk="1" hangingPunct="1">
              <a:lnSpc>
                <a:spcPct val="90000"/>
              </a:lnSpc>
            </a:pPr>
            <a:r>
              <a:rPr lang="en-US" altLang="en-US" sz="2000" b="1" dirty="0"/>
              <a:t>Gloves </a:t>
            </a:r>
            <a:r>
              <a:rPr lang="en-US" altLang="en-US" sz="2000" dirty="0"/>
              <a:t>– When encountering any body substances including urine and feces</a:t>
            </a:r>
          </a:p>
          <a:p>
            <a:pPr>
              <a:lnSpc>
                <a:spcPct val="90000"/>
              </a:lnSpc>
            </a:pPr>
            <a:r>
              <a:rPr lang="en-US" altLang="en-US" sz="2000" b="1" dirty="0"/>
              <a:t>Goggles</a:t>
            </a:r>
            <a:r>
              <a:rPr lang="en-US" altLang="en-US" sz="2000" dirty="0"/>
              <a:t> – When conducting tasks or procedures that may create splashes or sprays</a:t>
            </a:r>
          </a:p>
          <a:p>
            <a:pPr eaLnBrk="1" hangingPunct="1">
              <a:lnSpc>
                <a:spcPct val="90000"/>
              </a:lnSpc>
            </a:pPr>
            <a:r>
              <a:rPr lang="en-US" altLang="en-US" sz="2000" b="1" dirty="0"/>
              <a:t>Gown</a:t>
            </a:r>
            <a:r>
              <a:rPr lang="en-US" altLang="en-US" sz="2000" dirty="0"/>
              <a:t> – When tasks may lead to soiling or contact of clothing with contaminated items</a:t>
            </a:r>
          </a:p>
          <a:p>
            <a:pPr eaLnBrk="1" hangingPunct="1">
              <a:lnSpc>
                <a:spcPct val="90000"/>
              </a:lnSpc>
            </a:pPr>
            <a:r>
              <a:rPr lang="en-US" altLang="en-US" sz="2000" b="1" dirty="0"/>
              <a:t>Mask</a:t>
            </a:r>
            <a:r>
              <a:rPr lang="en-US" altLang="en-US" sz="2000" dirty="0"/>
              <a:t> – According to posted instructions (Droplet or Airborne Isolation)</a:t>
            </a:r>
          </a:p>
          <a:p>
            <a:pPr eaLnBrk="1" hangingPunct="1">
              <a:lnSpc>
                <a:spcPct val="90000"/>
              </a:lnSpc>
            </a:pPr>
            <a:endParaRPr lang="en-US" altLang="en-US" sz="2000" dirty="0"/>
          </a:p>
        </p:txBody>
      </p:sp>
    </p:spTree>
  </p:cSld>
  <p:clrMapOvr>
    <a:masterClrMapping/>
  </p:clrMapOvr>
  <p:extLst>
    <p:ext uri="{6950BFC3-D8DA-4A85-94F7-54DA5524770B}">
      <p188:commentRel xmlns:p188="http://schemas.microsoft.com/office/powerpoint/2018/8/main" r:id="rId2"/>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4C4F7E0-CE23-4687-A109-E3DE6004DA29}"/>
              </a:ext>
            </a:extLst>
          </p:cNvPr>
          <p:cNvSpPr>
            <a:spLocks noGrp="1" noChangeArrowheads="1"/>
          </p:cNvSpPr>
          <p:nvPr>
            <p:ph type="title"/>
          </p:nvPr>
        </p:nvSpPr>
        <p:spPr/>
        <p:txBody>
          <a:bodyPr>
            <a:noAutofit/>
          </a:bodyPr>
          <a:lstStyle/>
          <a:p>
            <a:pPr eaLnBrk="1" hangingPunct="1"/>
            <a:r>
              <a:rPr lang="en-US" altLang="en-US" sz="4000" dirty="0"/>
              <a:t>Prevent MDRO Infections: Prevention and Control</a:t>
            </a:r>
          </a:p>
        </p:txBody>
      </p:sp>
      <p:sp>
        <p:nvSpPr>
          <p:cNvPr id="28675" name="Rectangle 3">
            <a:extLst>
              <a:ext uri="{FF2B5EF4-FFF2-40B4-BE49-F238E27FC236}">
                <a16:creationId xmlns:a16="http://schemas.microsoft.com/office/drawing/2014/main" id="{83D7D6C1-6DD9-4E28-8ADB-94814F45E157}"/>
              </a:ext>
            </a:extLst>
          </p:cNvPr>
          <p:cNvSpPr>
            <a:spLocks noGrp="1" noChangeArrowheads="1"/>
          </p:cNvSpPr>
          <p:nvPr>
            <p:ph type="body" idx="1"/>
          </p:nvPr>
        </p:nvSpPr>
        <p:spPr/>
        <p:txBody>
          <a:bodyPr/>
          <a:lstStyle/>
          <a:p>
            <a:pPr eaLnBrk="1" hangingPunct="1">
              <a:lnSpc>
                <a:spcPct val="90000"/>
              </a:lnSpc>
            </a:pPr>
            <a:r>
              <a:rPr lang="en-US" altLang="en-US" sz="2600" dirty="0"/>
              <a:t>Use </a:t>
            </a:r>
            <a:r>
              <a:rPr lang="en-US" altLang="en-US" sz="2600" b="1" dirty="0"/>
              <a:t>patient specific equipment </a:t>
            </a:r>
            <a:r>
              <a:rPr lang="en-US" altLang="en-US" sz="2600" dirty="0"/>
              <a:t>when patient is in isolation (examples include blood pressure cuffs, thermometers, and tourniquets)</a:t>
            </a:r>
          </a:p>
          <a:p>
            <a:pPr marL="0" indent="0" eaLnBrk="1" hangingPunct="1">
              <a:lnSpc>
                <a:spcPct val="90000"/>
              </a:lnSpc>
              <a:buNone/>
            </a:pPr>
            <a:endParaRPr lang="en-US" altLang="en-US" sz="2600" dirty="0"/>
          </a:p>
          <a:p>
            <a:pPr eaLnBrk="1" hangingPunct="1">
              <a:lnSpc>
                <a:spcPct val="90000"/>
              </a:lnSpc>
            </a:pPr>
            <a:r>
              <a:rPr lang="en-US" altLang="en-US" sz="2600" b="1" dirty="0"/>
              <a:t>Clean and disinfect reusable equipment between patients</a:t>
            </a:r>
            <a:r>
              <a:rPr lang="en-US" altLang="en-US" sz="2600" dirty="0"/>
              <a:t> – use bleach wipes for C. diff patients</a:t>
            </a:r>
          </a:p>
          <a:p>
            <a:pPr marL="0" indent="0" eaLnBrk="1" hangingPunct="1">
              <a:lnSpc>
                <a:spcPct val="90000"/>
              </a:lnSpc>
              <a:buNone/>
            </a:pPr>
            <a:endParaRPr lang="en-US" altLang="en-US" sz="2600" dirty="0"/>
          </a:p>
          <a:p>
            <a:pPr eaLnBrk="1" hangingPunct="1">
              <a:lnSpc>
                <a:spcPct val="90000"/>
              </a:lnSpc>
            </a:pPr>
            <a:r>
              <a:rPr lang="en-US" altLang="en-US" sz="2600" b="1" dirty="0"/>
              <a:t>Clean environmental surfaces regularly </a:t>
            </a:r>
            <a:r>
              <a:rPr lang="en-US" altLang="en-US" sz="2600" dirty="0"/>
              <a:t>and when soiled with approved disinfectant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01" y="228600"/>
            <a:ext cx="8534400" cy="758952"/>
          </a:xfrm>
        </p:spPr>
        <p:txBody>
          <a:bodyPr>
            <a:normAutofit fontScale="90000"/>
          </a:bodyPr>
          <a:lstStyle/>
          <a:p>
            <a:pPr algn="ctr"/>
            <a:br>
              <a:rPr lang="en-US" dirty="0"/>
            </a:br>
            <a:r>
              <a:rPr lang="en-US" dirty="0"/>
              <a:t>SEPSIS</a:t>
            </a:r>
          </a:p>
        </p:txBody>
      </p:sp>
      <p:sp>
        <p:nvSpPr>
          <p:cNvPr id="3" name="Content Placeholder 2"/>
          <p:cNvSpPr>
            <a:spLocks noGrp="1"/>
          </p:cNvSpPr>
          <p:nvPr>
            <p:ph idx="1"/>
          </p:nvPr>
        </p:nvSpPr>
        <p:spPr/>
        <p:txBody>
          <a:bodyPr/>
          <a:lstStyle/>
          <a:p>
            <a:endParaRPr lang="en-US" dirty="0"/>
          </a:p>
          <a:p>
            <a:pPr marL="0" indent="0" algn="ctr">
              <a:buNone/>
            </a:pPr>
            <a:r>
              <a:rPr lang="en-US" u="sng" dirty="0"/>
              <a:t>Early Management Bundle </a:t>
            </a:r>
          </a:p>
          <a:p>
            <a:pPr marL="0" indent="0" algn="ctr">
              <a:buNone/>
            </a:pPr>
            <a:r>
              <a:rPr lang="en-US" u="sng" dirty="0"/>
              <a:t>Severe Sepsis/Septic Shock </a:t>
            </a:r>
          </a:p>
          <a:p>
            <a:pPr marL="0" indent="0" algn="ctr">
              <a:buNone/>
            </a:pPr>
            <a:endParaRPr lang="en-US" u="sng" dirty="0"/>
          </a:p>
          <a:p>
            <a:pPr marL="0" indent="0" algn="ctr">
              <a:buNone/>
            </a:pPr>
            <a:r>
              <a:rPr lang="en-US" dirty="0">
                <a:solidFill>
                  <a:schemeClr val="tx1"/>
                </a:solidFill>
              </a:rPr>
              <a:t>The evidence cited for all components of this measure is directly related to decreases in organ failure, overall reductions in hospital mortality, length of stay, and cost of care.</a:t>
            </a:r>
          </a:p>
        </p:txBody>
      </p:sp>
    </p:spTree>
    <p:extLst>
      <p:ext uri="{BB962C8B-B14F-4D97-AF65-F5344CB8AC3E}">
        <p14:creationId xmlns:p14="http://schemas.microsoft.com/office/powerpoint/2010/main" val="1184637596"/>
      </p:ext>
    </p:extLst>
  </p:cSld>
  <p:clrMapOvr>
    <a:masterClrMapping/>
  </p:clrMapOvr>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8898096-D296-4ED4-8C98-60F0340220A3}"/>
              </a:ext>
            </a:extLst>
          </p:cNvPr>
          <p:cNvSpPr>
            <a:spLocks noGrp="1" noChangeArrowheads="1"/>
          </p:cNvSpPr>
          <p:nvPr>
            <p:ph type="title"/>
          </p:nvPr>
        </p:nvSpPr>
        <p:spPr/>
        <p:txBody>
          <a:bodyPr>
            <a:normAutofit/>
          </a:bodyPr>
          <a:lstStyle/>
          <a:p>
            <a:pPr eaLnBrk="1" hangingPunct="1"/>
            <a:r>
              <a:rPr lang="en-US" altLang="en-US" sz="4000" dirty="0"/>
              <a:t>Prevent CLABSI Infections</a:t>
            </a:r>
          </a:p>
        </p:txBody>
      </p:sp>
      <p:sp>
        <p:nvSpPr>
          <p:cNvPr id="29699" name="Rectangle 3">
            <a:extLst>
              <a:ext uri="{FF2B5EF4-FFF2-40B4-BE49-F238E27FC236}">
                <a16:creationId xmlns:a16="http://schemas.microsoft.com/office/drawing/2014/main" id="{4C80870E-1B1B-4277-8A66-E620E187B487}"/>
              </a:ext>
            </a:extLst>
          </p:cNvPr>
          <p:cNvSpPr>
            <a:spLocks noGrp="1" noChangeArrowheads="1"/>
          </p:cNvSpPr>
          <p:nvPr>
            <p:ph type="body" idx="1"/>
          </p:nvPr>
        </p:nvSpPr>
        <p:spPr/>
        <p:txBody>
          <a:bodyPr/>
          <a:lstStyle/>
          <a:p>
            <a:pPr eaLnBrk="1" hangingPunct="1">
              <a:buFont typeface="Wingdings" panose="05000000000000000000" pitchFamily="2" charset="2"/>
              <a:buNone/>
            </a:pPr>
            <a:r>
              <a:rPr lang="en-US" altLang="en-US" dirty="0"/>
              <a:t>Central Line-Associated Bloodstream Infections have serious consequences</a:t>
            </a:r>
          </a:p>
          <a:p>
            <a:pPr lvl="1" eaLnBrk="1" hangingPunct="1"/>
            <a:r>
              <a:rPr lang="en-US" altLang="en-US" dirty="0"/>
              <a:t>Mortality rate 12-25%</a:t>
            </a:r>
          </a:p>
          <a:p>
            <a:pPr lvl="1" eaLnBrk="1" hangingPunct="1"/>
            <a:r>
              <a:rPr lang="en-US" altLang="en-US" dirty="0"/>
              <a:t>Recent CDC estimate of &gt;30,000 CLABSIs in US annually</a:t>
            </a:r>
          </a:p>
          <a:p>
            <a:pPr lvl="1" eaLnBrk="1" hangingPunct="1"/>
            <a:r>
              <a:rPr lang="en-US" altLang="en-US" dirty="0"/>
              <a:t>Average cost $70,696/patient</a:t>
            </a:r>
          </a:p>
          <a:p>
            <a:pPr eaLnBrk="1" hangingPunct="1">
              <a:buFont typeface="Wingdings" panose="05000000000000000000" pitchFamily="2" charset="2"/>
              <a:buNone/>
            </a:pPr>
            <a:endParaRPr lang="en-US" altLang="en-US" dirty="0"/>
          </a:p>
          <a:p>
            <a:pPr eaLnBrk="1" hangingPunct="1"/>
            <a:endParaRPr lang="en-US" altLang="en-US" dirty="0"/>
          </a:p>
          <a:p>
            <a:pPr lvl="1" eaLnBrk="1" hangingPunct="1"/>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C2A8F13-CFCB-4575-BCFB-3E84DCD046C8}"/>
              </a:ext>
            </a:extLst>
          </p:cNvPr>
          <p:cNvSpPr>
            <a:spLocks noGrp="1" noChangeArrowheads="1"/>
          </p:cNvSpPr>
          <p:nvPr>
            <p:ph type="title"/>
          </p:nvPr>
        </p:nvSpPr>
        <p:spPr/>
        <p:txBody>
          <a:bodyPr>
            <a:normAutofit/>
          </a:bodyPr>
          <a:lstStyle/>
          <a:p>
            <a:pPr eaLnBrk="1" hangingPunct="1"/>
            <a:r>
              <a:rPr lang="en-US" altLang="en-US" sz="4000" dirty="0"/>
              <a:t>Prevent CLABSI Infections</a:t>
            </a:r>
          </a:p>
        </p:txBody>
      </p:sp>
      <p:sp>
        <p:nvSpPr>
          <p:cNvPr id="30723" name="Rectangle 3">
            <a:extLst>
              <a:ext uri="{FF2B5EF4-FFF2-40B4-BE49-F238E27FC236}">
                <a16:creationId xmlns:a16="http://schemas.microsoft.com/office/drawing/2014/main" id="{0548DA83-CB76-40DC-8E71-862052EE841D}"/>
              </a:ext>
            </a:extLst>
          </p:cNvPr>
          <p:cNvSpPr>
            <a:spLocks noGrp="1" noChangeArrowheads="1"/>
          </p:cNvSpPr>
          <p:nvPr>
            <p:ph type="body" idx="1"/>
          </p:nvPr>
        </p:nvSpPr>
        <p:spPr>
          <a:xfrm>
            <a:off x="457200" y="1295400"/>
            <a:ext cx="8229600" cy="4830763"/>
          </a:xfrm>
        </p:spPr>
        <p:txBody>
          <a:bodyPr>
            <a:normAutofit fontScale="92500" lnSpcReduction="10000"/>
          </a:bodyPr>
          <a:lstStyle/>
          <a:p>
            <a:pPr eaLnBrk="1" hangingPunct="1">
              <a:lnSpc>
                <a:spcPct val="90000"/>
              </a:lnSpc>
              <a:buFont typeface="Wingdings" panose="05000000000000000000" pitchFamily="2" charset="2"/>
              <a:buNone/>
            </a:pPr>
            <a:r>
              <a:rPr lang="en-US" altLang="en-US" dirty="0"/>
              <a:t>Best practices to prevent CLABSIs:</a:t>
            </a:r>
          </a:p>
          <a:p>
            <a:pPr lvl="1" eaLnBrk="1" hangingPunct="1">
              <a:lnSpc>
                <a:spcPct val="90000"/>
              </a:lnSpc>
            </a:pPr>
            <a:r>
              <a:rPr lang="en-US" altLang="en-US" b="1" dirty="0"/>
              <a:t>Use catheter checklist and standardized protocol </a:t>
            </a:r>
            <a:r>
              <a:rPr lang="en-US" altLang="en-US" dirty="0"/>
              <a:t>for insertion</a:t>
            </a:r>
          </a:p>
          <a:p>
            <a:pPr marL="457200" lvl="1" indent="0" eaLnBrk="1" hangingPunct="1">
              <a:lnSpc>
                <a:spcPct val="90000"/>
              </a:lnSpc>
              <a:buNone/>
            </a:pPr>
            <a:endParaRPr lang="en-US" altLang="en-US" dirty="0"/>
          </a:p>
          <a:p>
            <a:pPr lvl="1" eaLnBrk="1" hangingPunct="1">
              <a:lnSpc>
                <a:spcPct val="90000"/>
              </a:lnSpc>
            </a:pPr>
            <a:r>
              <a:rPr lang="en-US" altLang="en-US" b="1" dirty="0"/>
              <a:t>Perform hand hygiene </a:t>
            </a:r>
            <a:r>
              <a:rPr lang="en-US" altLang="en-US" dirty="0"/>
              <a:t>prior to catheter insertion or manipulation</a:t>
            </a:r>
          </a:p>
          <a:p>
            <a:pPr marL="457200" lvl="1" indent="0" eaLnBrk="1" hangingPunct="1">
              <a:lnSpc>
                <a:spcPct val="90000"/>
              </a:lnSpc>
              <a:buNone/>
            </a:pPr>
            <a:endParaRPr lang="en-US" altLang="en-US" dirty="0"/>
          </a:p>
          <a:p>
            <a:pPr lvl="1" eaLnBrk="1" hangingPunct="1">
              <a:lnSpc>
                <a:spcPct val="90000"/>
              </a:lnSpc>
            </a:pPr>
            <a:r>
              <a:rPr lang="en-US" altLang="en-US" b="1" dirty="0"/>
              <a:t>Avoid femoral sites </a:t>
            </a:r>
            <a:r>
              <a:rPr lang="en-US" altLang="en-US" dirty="0"/>
              <a:t>unless other sites are unavailable</a:t>
            </a:r>
          </a:p>
          <a:p>
            <a:pPr marL="457200" lvl="1" indent="0" eaLnBrk="1" hangingPunct="1">
              <a:lnSpc>
                <a:spcPct val="90000"/>
              </a:lnSpc>
              <a:buNone/>
            </a:pPr>
            <a:endParaRPr lang="en-US" altLang="en-US" dirty="0"/>
          </a:p>
          <a:p>
            <a:pPr lvl="1" eaLnBrk="1" hangingPunct="1">
              <a:lnSpc>
                <a:spcPct val="90000"/>
              </a:lnSpc>
            </a:pPr>
            <a:r>
              <a:rPr lang="en-US" altLang="en-US" b="1" dirty="0"/>
              <a:t>Use standardized kit </a:t>
            </a:r>
            <a:r>
              <a:rPr lang="en-US" altLang="en-US" dirty="0"/>
              <a:t>that contains all necessary components for insertion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EB07B44-4C2A-460A-9D37-8761AC3D320B}"/>
              </a:ext>
            </a:extLst>
          </p:cNvPr>
          <p:cNvSpPr>
            <a:spLocks noGrp="1" noChangeArrowheads="1"/>
          </p:cNvSpPr>
          <p:nvPr>
            <p:ph type="title"/>
          </p:nvPr>
        </p:nvSpPr>
        <p:spPr/>
        <p:txBody>
          <a:bodyPr>
            <a:normAutofit/>
          </a:bodyPr>
          <a:lstStyle/>
          <a:p>
            <a:pPr eaLnBrk="1" hangingPunct="1"/>
            <a:r>
              <a:rPr lang="en-US" altLang="en-US" sz="4000" dirty="0"/>
              <a:t>Prevent CLABSI Infections</a:t>
            </a:r>
          </a:p>
        </p:txBody>
      </p:sp>
      <p:sp>
        <p:nvSpPr>
          <p:cNvPr id="31747" name="Rectangle 3">
            <a:extLst>
              <a:ext uri="{FF2B5EF4-FFF2-40B4-BE49-F238E27FC236}">
                <a16:creationId xmlns:a16="http://schemas.microsoft.com/office/drawing/2014/main" id="{931D4D40-4CF9-4054-BCAF-1FBB13A915BB}"/>
              </a:ext>
            </a:extLst>
          </p:cNvPr>
          <p:cNvSpPr>
            <a:spLocks noGrp="1" noChangeArrowheads="1"/>
          </p:cNvSpPr>
          <p:nvPr>
            <p:ph type="body" idx="1"/>
          </p:nvPr>
        </p:nvSpPr>
        <p:spPr>
          <a:xfrm>
            <a:off x="533400" y="1600200"/>
            <a:ext cx="8229600" cy="4525963"/>
          </a:xfrm>
        </p:spPr>
        <p:txBody>
          <a:bodyPr>
            <a:normAutofit fontScale="92500" lnSpcReduction="10000"/>
          </a:bodyPr>
          <a:lstStyle/>
          <a:p>
            <a:pPr lvl="1" eaLnBrk="1" hangingPunct="1"/>
            <a:r>
              <a:rPr lang="en-US" altLang="en-US" dirty="0"/>
              <a:t>Use standardized protocol for sterile barrier precautions</a:t>
            </a:r>
          </a:p>
          <a:p>
            <a:pPr marL="457200" lvl="1" indent="0" eaLnBrk="1" hangingPunct="1">
              <a:buNone/>
            </a:pPr>
            <a:endParaRPr lang="en-US" altLang="en-US" dirty="0"/>
          </a:p>
          <a:p>
            <a:pPr lvl="1" eaLnBrk="1" hangingPunct="1"/>
            <a:r>
              <a:rPr lang="en-US" altLang="en-US" dirty="0"/>
              <a:t>Use CHG for skin preparation during insertion in patients &gt;2 months of age</a:t>
            </a:r>
          </a:p>
          <a:p>
            <a:pPr marL="457200" lvl="1" indent="0" eaLnBrk="1" hangingPunct="1">
              <a:buNone/>
            </a:pPr>
            <a:endParaRPr lang="en-US" altLang="en-US" dirty="0"/>
          </a:p>
          <a:p>
            <a:pPr lvl="1" eaLnBrk="1" hangingPunct="1"/>
            <a:r>
              <a:rPr lang="en-US" altLang="en-US" dirty="0"/>
              <a:t>Use standardized protocol to disinfect catheter hubs and injection ports</a:t>
            </a:r>
          </a:p>
          <a:p>
            <a:pPr marL="457200" lvl="1" indent="0" eaLnBrk="1" hangingPunct="1">
              <a:buNone/>
            </a:pPr>
            <a:endParaRPr lang="en-US" altLang="en-US" dirty="0"/>
          </a:p>
          <a:p>
            <a:pPr lvl="1" eaLnBrk="1" hangingPunct="1"/>
            <a:r>
              <a:rPr lang="en-US" altLang="en-US" b="1" dirty="0"/>
              <a:t>Evaluate all central lines routinely and remove ASAP </a:t>
            </a:r>
            <a:r>
              <a:rPr lang="en-US" altLang="en-US" dirty="0"/>
              <a:t>when peripheral access becomes sufficient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32FC90F-799D-49B5-86E2-049D73EE5AF3}"/>
              </a:ext>
            </a:extLst>
          </p:cNvPr>
          <p:cNvSpPr>
            <a:spLocks noGrp="1" noChangeArrowheads="1"/>
          </p:cNvSpPr>
          <p:nvPr>
            <p:ph type="title"/>
          </p:nvPr>
        </p:nvSpPr>
        <p:spPr/>
        <p:txBody>
          <a:bodyPr>
            <a:normAutofit/>
          </a:bodyPr>
          <a:lstStyle/>
          <a:p>
            <a:pPr eaLnBrk="1" hangingPunct="1"/>
            <a:r>
              <a:rPr lang="en-US" altLang="en-US" sz="4000" dirty="0"/>
              <a:t>Prevent CLABSI Infections</a:t>
            </a:r>
          </a:p>
        </p:txBody>
      </p:sp>
      <p:sp>
        <p:nvSpPr>
          <p:cNvPr id="33795" name="Rectangle 3">
            <a:extLst>
              <a:ext uri="{FF2B5EF4-FFF2-40B4-BE49-F238E27FC236}">
                <a16:creationId xmlns:a16="http://schemas.microsoft.com/office/drawing/2014/main" id="{13F20063-7DA3-450B-8836-0F676A90B968}"/>
              </a:ext>
            </a:extLst>
          </p:cNvPr>
          <p:cNvSpPr>
            <a:spLocks noGrp="1" noChangeArrowheads="1"/>
          </p:cNvSpPr>
          <p:nvPr>
            <p:ph type="body" idx="1"/>
          </p:nvPr>
        </p:nvSpPr>
        <p:spPr/>
        <p:txBody>
          <a:bodyPr/>
          <a:lstStyle/>
          <a:p>
            <a:pPr>
              <a:lnSpc>
                <a:spcPct val="90000"/>
              </a:lnSpc>
            </a:pPr>
            <a:r>
              <a:rPr lang="en-US" altLang="en-US" dirty="0"/>
              <a:t>CLABSIs are monitored on every patient with a central line or PICC in the hospital.</a:t>
            </a:r>
          </a:p>
          <a:p>
            <a:pPr eaLnBrk="1" hangingPunct="1">
              <a:lnSpc>
                <a:spcPct val="90000"/>
              </a:lnSpc>
            </a:pPr>
            <a:r>
              <a:rPr lang="en-US" altLang="en-US" dirty="0"/>
              <a:t>Insertion checklist must be completed and forwarded to Infection Prevention for monitoring of practice compliance.</a:t>
            </a:r>
          </a:p>
          <a:p>
            <a:pPr eaLnBrk="1" hangingPunct="1">
              <a:lnSpc>
                <a:spcPct val="90000"/>
              </a:lnSpc>
            </a:pPr>
            <a:r>
              <a:rPr lang="en-US" altLang="en-US" dirty="0"/>
              <a:t>CLABSI rates are calculated monthly and shared with staff, physicians, and senior leadership</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5AF73D9-F64E-4931-A02E-F0F4D0A4548B}"/>
              </a:ext>
            </a:extLst>
          </p:cNvPr>
          <p:cNvSpPr>
            <a:spLocks noGrp="1" noChangeArrowheads="1"/>
          </p:cNvSpPr>
          <p:nvPr>
            <p:ph type="title"/>
          </p:nvPr>
        </p:nvSpPr>
        <p:spPr/>
        <p:txBody>
          <a:bodyPr>
            <a:normAutofit/>
          </a:bodyPr>
          <a:lstStyle/>
          <a:p>
            <a:pPr eaLnBrk="1" hangingPunct="1"/>
            <a:r>
              <a:rPr lang="en-US" altLang="en-US" sz="4000" dirty="0"/>
              <a:t>Prevent Surgical Site Infections</a:t>
            </a:r>
          </a:p>
        </p:txBody>
      </p:sp>
      <p:sp>
        <p:nvSpPr>
          <p:cNvPr id="34819" name="Rectangle 3">
            <a:extLst>
              <a:ext uri="{FF2B5EF4-FFF2-40B4-BE49-F238E27FC236}">
                <a16:creationId xmlns:a16="http://schemas.microsoft.com/office/drawing/2014/main" id="{DBB9B1CF-FB18-4CB4-ACB9-EF709F2AB89B}"/>
              </a:ext>
            </a:extLst>
          </p:cNvPr>
          <p:cNvSpPr>
            <a:spLocks noGrp="1" noChangeArrowheads="1"/>
          </p:cNvSpPr>
          <p:nvPr>
            <p:ph type="body" idx="1"/>
          </p:nvPr>
        </p:nvSpPr>
        <p:spPr/>
        <p:txBody>
          <a:bodyPr/>
          <a:lstStyle/>
          <a:p>
            <a:pPr eaLnBrk="1" hangingPunct="1"/>
            <a:r>
              <a:rPr lang="en-US" altLang="en-US" dirty="0"/>
              <a:t>Surgical Site Infections (SSI)</a:t>
            </a:r>
          </a:p>
          <a:p>
            <a:pPr lvl="1" eaLnBrk="1" hangingPunct="1"/>
            <a:r>
              <a:rPr lang="en-US" altLang="en-US" dirty="0"/>
              <a:t>Approximately 157,500 SSIs occur each year</a:t>
            </a:r>
          </a:p>
          <a:p>
            <a:pPr lvl="1" eaLnBrk="1" hangingPunct="1"/>
            <a:r>
              <a:rPr lang="en-US" altLang="en-US" dirty="0"/>
              <a:t>SSIs are associated with nearly 1 million additional inpatient days</a:t>
            </a:r>
          </a:p>
          <a:p>
            <a:pPr lvl="1" eaLnBrk="1" hangingPunct="1"/>
            <a:r>
              <a:rPr lang="en-US" altLang="en-US" dirty="0"/>
              <a:t>Estimated annual cost of $3.3 billion</a:t>
            </a:r>
          </a:p>
          <a:p>
            <a:pPr lvl="1" eaLnBrk="1" hangingPunct="1"/>
            <a:r>
              <a:rPr lang="en-US" altLang="en-US" dirty="0"/>
              <a:t>Most SSIs are preventable using evidence-based strategies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CF2A64D-B450-4BB1-B1DB-6022BBD677A8}"/>
              </a:ext>
            </a:extLst>
          </p:cNvPr>
          <p:cNvSpPr>
            <a:spLocks noGrp="1" noChangeArrowheads="1"/>
          </p:cNvSpPr>
          <p:nvPr>
            <p:ph type="title"/>
          </p:nvPr>
        </p:nvSpPr>
        <p:spPr/>
        <p:txBody>
          <a:bodyPr>
            <a:normAutofit/>
          </a:bodyPr>
          <a:lstStyle/>
          <a:p>
            <a:pPr eaLnBrk="1" hangingPunct="1"/>
            <a:r>
              <a:rPr lang="en-US" altLang="en-US" sz="4000" dirty="0"/>
              <a:t>Prevent Surgical Site Infections</a:t>
            </a:r>
          </a:p>
        </p:txBody>
      </p:sp>
      <p:sp>
        <p:nvSpPr>
          <p:cNvPr id="36867" name="Rectangle 3">
            <a:extLst>
              <a:ext uri="{FF2B5EF4-FFF2-40B4-BE49-F238E27FC236}">
                <a16:creationId xmlns:a16="http://schemas.microsoft.com/office/drawing/2014/main" id="{9F592A8E-1D3A-4096-A7F0-47A970339DE6}"/>
              </a:ext>
            </a:extLst>
          </p:cNvPr>
          <p:cNvSpPr>
            <a:spLocks noGrp="1" noChangeArrowheads="1"/>
          </p:cNvSpPr>
          <p:nvPr>
            <p:ph type="body" idx="1"/>
          </p:nvPr>
        </p:nvSpPr>
        <p:spPr/>
        <p:txBody>
          <a:bodyPr/>
          <a:lstStyle/>
          <a:p>
            <a:pPr eaLnBrk="1" hangingPunct="1"/>
            <a:r>
              <a:rPr lang="en-US" altLang="en-US" sz="2600" dirty="0"/>
              <a:t>Best practices to prevent SSIs:</a:t>
            </a:r>
          </a:p>
          <a:p>
            <a:pPr lvl="1" eaLnBrk="1" hangingPunct="1"/>
            <a:r>
              <a:rPr lang="en-US" altLang="en-US" sz="2400" dirty="0"/>
              <a:t>Educate surgical patients and their families on SSI prevention</a:t>
            </a:r>
          </a:p>
          <a:p>
            <a:pPr lvl="1" eaLnBrk="1" hangingPunct="1"/>
            <a:r>
              <a:rPr lang="en-US" altLang="en-US" sz="2400" dirty="0"/>
              <a:t>Implement policies and procedures aimed at reducing SSIs</a:t>
            </a:r>
          </a:p>
          <a:p>
            <a:pPr lvl="1" eaLnBrk="1" hangingPunct="1"/>
            <a:r>
              <a:rPr lang="en-US" altLang="en-US" sz="2400" dirty="0"/>
              <a:t>Conduct risk assessments for SSIs and select SSI measures using best practices.  Monitor compliance with these measures and evaluate effectiveness</a:t>
            </a:r>
          </a:p>
          <a:p>
            <a:pPr lvl="1" eaLnBrk="1" hangingPunct="1"/>
            <a:endParaRPr lang="en-US" alt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3496D1A-121A-440A-8C44-04715F876ECC}"/>
              </a:ext>
            </a:extLst>
          </p:cNvPr>
          <p:cNvSpPr>
            <a:spLocks noGrp="1" noChangeArrowheads="1"/>
          </p:cNvSpPr>
          <p:nvPr>
            <p:ph type="title"/>
          </p:nvPr>
        </p:nvSpPr>
        <p:spPr/>
        <p:txBody>
          <a:bodyPr>
            <a:normAutofit/>
          </a:bodyPr>
          <a:lstStyle/>
          <a:p>
            <a:pPr eaLnBrk="1" hangingPunct="1"/>
            <a:r>
              <a:rPr lang="en-US" altLang="en-US" sz="4000" dirty="0"/>
              <a:t>Prevent Surgical Site Infections</a:t>
            </a:r>
          </a:p>
        </p:txBody>
      </p:sp>
      <p:sp>
        <p:nvSpPr>
          <p:cNvPr id="37891" name="Rectangle 3">
            <a:extLst>
              <a:ext uri="{FF2B5EF4-FFF2-40B4-BE49-F238E27FC236}">
                <a16:creationId xmlns:a16="http://schemas.microsoft.com/office/drawing/2014/main" id="{A65ECA8B-8CE1-4BE6-9928-1BBADC083F86}"/>
              </a:ext>
            </a:extLst>
          </p:cNvPr>
          <p:cNvSpPr>
            <a:spLocks noGrp="1" noChangeArrowheads="1"/>
          </p:cNvSpPr>
          <p:nvPr>
            <p:ph type="body" idx="1"/>
          </p:nvPr>
        </p:nvSpPr>
        <p:spPr/>
        <p:txBody>
          <a:bodyPr/>
          <a:lstStyle/>
          <a:p>
            <a:pPr lvl="1" eaLnBrk="1" hangingPunct="1"/>
            <a:r>
              <a:rPr lang="en-US" altLang="en-US" sz="2400" dirty="0"/>
              <a:t>Measure SSI for the first 30 days following procedures that do not involve implants</a:t>
            </a:r>
          </a:p>
          <a:p>
            <a:pPr lvl="1" eaLnBrk="1" hangingPunct="1"/>
            <a:r>
              <a:rPr lang="en-US" altLang="en-US" sz="2400" dirty="0"/>
              <a:t>Measure SSIs for the first 90 days following procedures with implants</a:t>
            </a:r>
          </a:p>
          <a:p>
            <a:pPr lvl="1" eaLnBrk="1" hangingPunct="1"/>
            <a:r>
              <a:rPr lang="en-US" altLang="en-US" sz="2400" dirty="0"/>
              <a:t>Administer antimicrobial agents for prophylaxis according to best practices</a:t>
            </a:r>
          </a:p>
          <a:p>
            <a:pPr lvl="1" eaLnBrk="1" hangingPunct="1"/>
            <a:r>
              <a:rPr lang="en-US" altLang="en-US" sz="2400" dirty="0"/>
              <a:t>Use clippers or depilatories for hair removal – no razors</a:t>
            </a:r>
          </a:p>
          <a:p>
            <a:pPr lvl="1" eaLnBrk="1" hangingPunct="1"/>
            <a:r>
              <a:rPr lang="en-US" altLang="en-US" sz="2400" dirty="0"/>
              <a:t>PreOp CHG bathing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0C99AC2-4B47-44D8-A59C-4F209AE67DE6}"/>
              </a:ext>
            </a:extLst>
          </p:cNvPr>
          <p:cNvSpPr>
            <a:spLocks noGrp="1" noChangeArrowheads="1"/>
          </p:cNvSpPr>
          <p:nvPr>
            <p:ph type="title"/>
          </p:nvPr>
        </p:nvSpPr>
        <p:spPr/>
        <p:txBody>
          <a:bodyPr>
            <a:normAutofit/>
          </a:bodyPr>
          <a:lstStyle/>
          <a:p>
            <a:pPr eaLnBrk="1" hangingPunct="1"/>
            <a:r>
              <a:rPr lang="en-US" altLang="en-US" sz="4000" dirty="0"/>
              <a:t>Prevent Surgical Site Infections</a:t>
            </a:r>
          </a:p>
        </p:txBody>
      </p:sp>
      <p:sp>
        <p:nvSpPr>
          <p:cNvPr id="39939" name="Rectangle 3">
            <a:extLst>
              <a:ext uri="{FF2B5EF4-FFF2-40B4-BE49-F238E27FC236}">
                <a16:creationId xmlns:a16="http://schemas.microsoft.com/office/drawing/2014/main" id="{63C5FB22-1FB6-4FF7-BA4C-4E1738BB5F90}"/>
              </a:ext>
            </a:extLst>
          </p:cNvPr>
          <p:cNvSpPr>
            <a:spLocks noGrp="1" noChangeArrowheads="1"/>
          </p:cNvSpPr>
          <p:nvPr>
            <p:ph type="body" idx="1"/>
          </p:nvPr>
        </p:nvSpPr>
        <p:spPr/>
        <p:txBody>
          <a:bodyPr/>
          <a:lstStyle/>
          <a:p>
            <a:pPr eaLnBrk="1" hangingPunct="1">
              <a:lnSpc>
                <a:spcPct val="90000"/>
              </a:lnSpc>
            </a:pPr>
            <a:r>
              <a:rPr lang="en-US" altLang="en-US" dirty="0"/>
              <a:t>Preoperative bathing kits containing CHG are provided to patients </a:t>
            </a:r>
            <a:r>
              <a:rPr lang="en-US" altLang="en-US" u="sng" dirty="0"/>
              <a:t>undergoing certain procedures</a:t>
            </a:r>
            <a:r>
              <a:rPr lang="en-US" altLang="en-US" dirty="0"/>
              <a:t>, such as total knee and hip, and some abdominal and intrathoracic surgeries.</a:t>
            </a:r>
          </a:p>
          <a:p>
            <a:pPr marL="0" indent="0" eaLnBrk="1" hangingPunct="1">
              <a:lnSpc>
                <a:spcPct val="90000"/>
              </a:lnSpc>
              <a:buNone/>
            </a:pPr>
            <a:endParaRPr lang="en-US" altLang="en-US" dirty="0"/>
          </a:p>
          <a:p>
            <a:pPr eaLnBrk="1" hangingPunct="1">
              <a:lnSpc>
                <a:spcPct val="90000"/>
              </a:lnSpc>
            </a:pPr>
            <a:r>
              <a:rPr lang="en-US" altLang="en-US" dirty="0"/>
              <a:t>Normothermia is maintained for patients during certain surgeries by using an active warming device intraoperatively.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CB6DE3B-B1E4-4120-9C2F-B1A0E3547376}"/>
              </a:ext>
            </a:extLst>
          </p:cNvPr>
          <p:cNvSpPr>
            <a:spLocks noGrp="1" noChangeArrowheads="1"/>
          </p:cNvSpPr>
          <p:nvPr>
            <p:ph type="title"/>
          </p:nvPr>
        </p:nvSpPr>
        <p:spPr/>
        <p:txBody>
          <a:bodyPr>
            <a:normAutofit/>
          </a:bodyPr>
          <a:lstStyle/>
          <a:p>
            <a:pPr eaLnBrk="1" hangingPunct="1"/>
            <a:r>
              <a:rPr lang="en-US" altLang="en-US" sz="4000" dirty="0"/>
              <a:t>Prevent Surgical Site Infections</a:t>
            </a:r>
          </a:p>
        </p:txBody>
      </p:sp>
      <p:sp>
        <p:nvSpPr>
          <p:cNvPr id="40963" name="Rectangle 3">
            <a:extLst>
              <a:ext uri="{FF2B5EF4-FFF2-40B4-BE49-F238E27FC236}">
                <a16:creationId xmlns:a16="http://schemas.microsoft.com/office/drawing/2014/main" id="{2E022CAB-8307-4718-BA0A-B6BE8BA4A596}"/>
              </a:ext>
            </a:extLst>
          </p:cNvPr>
          <p:cNvSpPr>
            <a:spLocks noGrp="1" noChangeArrowheads="1"/>
          </p:cNvSpPr>
          <p:nvPr>
            <p:ph type="body" idx="1"/>
          </p:nvPr>
        </p:nvSpPr>
        <p:spPr/>
        <p:txBody>
          <a:bodyPr/>
          <a:lstStyle/>
          <a:p>
            <a:pPr eaLnBrk="1" hangingPunct="1"/>
            <a:r>
              <a:rPr lang="en-US" altLang="en-US" dirty="0"/>
              <a:t>Antimicrobial prophylaxis:</a:t>
            </a:r>
          </a:p>
          <a:p>
            <a:pPr lvl="1" eaLnBrk="1" hangingPunct="1"/>
            <a:r>
              <a:rPr lang="en-US" altLang="en-US" dirty="0"/>
              <a:t>Given within one hour before incision (two hours for Vancomycin or fluoroquinolones)</a:t>
            </a:r>
          </a:p>
          <a:p>
            <a:pPr marL="457200" lvl="1" indent="0" eaLnBrk="1" hangingPunct="1">
              <a:buNone/>
            </a:pPr>
            <a:endParaRPr lang="en-US" altLang="en-US" dirty="0"/>
          </a:p>
          <a:p>
            <a:pPr lvl="1" eaLnBrk="1" hangingPunct="1"/>
            <a:r>
              <a:rPr lang="en-US" altLang="en-US" dirty="0"/>
              <a:t>Selected by type of procedure, most common pathogen for surgery site, patient’s weight, and published recommendations</a:t>
            </a:r>
          </a:p>
          <a:p>
            <a:pPr lvl="1" eaLnBrk="1" hangingPunct="1">
              <a:buFont typeface="Wingdings" panose="05000000000000000000" pitchFamily="2" charset="2"/>
              <a:buNone/>
            </a:pPr>
            <a:endParaRPr lang="en-US"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5DF749C-BF8A-4760-8F17-3FACF4C1069E}"/>
              </a:ext>
            </a:extLst>
          </p:cNvPr>
          <p:cNvSpPr>
            <a:spLocks noGrp="1" noChangeArrowheads="1"/>
          </p:cNvSpPr>
          <p:nvPr>
            <p:ph type="title"/>
          </p:nvPr>
        </p:nvSpPr>
        <p:spPr/>
        <p:txBody>
          <a:bodyPr>
            <a:normAutofit/>
          </a:bodyPr>
          <a:lstStyle/>
          <a:p>
            <a:pPr eaLnBrk="1" hangingPunct="1"/>
            <a:r>
              <a:rPr lang="en-US" altLang="en-US" sz="4000" dirty="0"/>
              <a:t>Prevent Surgical Site Infections</a:t>
            </a:r>
          </a:p>
        </p:txBody>
      </p:sp>
      <p:sp>
        <p:nvSpPr>
          <p:cNvPr id="41987" name="Rectangle 3">
            <a:extLst>
              <a:ext uri="{FF2B5EF4-FFF2-40B4-BE49-F238E27FC236}">
                <a16:creationId xmlns:a16="http://schemas.microsoft.com/office/drawing/2014/main" id="{531568DD-0338-4782-B043-579333A63E34}"/>
              </a:ext>
            </a:extLst>
          </p:cNvPr>
          <p:cNvSpPr>
            <a:spLocks noGrp="1" noChangeArrowheads="1"/>
          </p:cNvSpPr>
          <p:nvPr>
            <p:ph type="body" idx="1"/>
          </p:nvPr>
        </p:nvSpPr>
        <p:spPr/>
        <p:txBody>
          <a:bodyPr/>
          <a:lstStyle/>
          <a:p>
            <a:pPr lvl="1" eaLnBrk="1" hangingPunct="1"/>
            <a:r>
              <a:rPr lang="en-US" altLang="en-US" dirty="0"/>
              <a:t>Redosing recommended if procedure is greater than 4 hours, major blood loss, or if antibiotic has short half-life</a:t>
            </a:r>
          </a:p>
          <a:p>
            <a:pPr marL="457200" lvl="1" indent="0" eaLnBrk="1" hangingPunct="1">
              <a:buNone/>
            </a:pPr>
            <a:endParaRPr lang="en-US" altLang="en-US" dirty="0"/>
          </a:p>
          <a:p>
            <a:pPr lvl="1" eaLnBrk="1" hangingPunct="1"/>
            <a:r>
              <a:rPr lang="en-US" altLang="en-US" dirty="0"/>
              <a:t>Antibiotic is discontinued within 24 hours after surgery for most procedures unless documented infection is present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dirty="0"/>
              <a:t>Definitions</a:t>
            </a:r>
          </a:p>
        </p:txBody>
      </p:sp>
      <p:sp>
        <p:nvSpPr>
          <p:cNvPr id="3" name="Content Placeholder 2"/>
          <p:cNvSpPr>
            <a:spLocks noGrp="1"/>
          </p:cNvSpPr>
          <p:nvPr>
            <p:ph idx="1"/>
          </p:nvPr>
        </p:nvSpPr>
        <p:spPr>
          <a:xfrm>
            <a:off x="381000" y="1524000"/>
            <a:ext cx="8503920" cy="4572000"/>
          </a:xfrm>
        </p:spPr>
        <p:txBody>
          <a:bodyPr>
            <a:normAutofit lnSpcReduction="10000"/>
          </a:bodyPr>
          <a:lstStyle/>
          <a:p>
            <a:pPr marL="0" indent="0" algn="ctr">
              <a:buNone/>
            </a:pPr>
            <a:r>
              <a:rPr lang="en-US" b="1" u="sng" dirty="0"/>
              <a:t>Severe Sepsis</a:t>
            </a:r>
          </a:p>
          <a:p>
            <a:pPr marL="0" indent="0" algn="ctr">
              <a:buNone/>
            </a:pPr>
            <a:r>
              <a:rPr lang="en-US" dirty="0"/>
              <a:t>Suspected or Actual Infection + 2 SIRs Criteria + Organ Dysfunction</a:t>
            </a:r>
          </a:p>
          <a:p>
            <a:pPr marL="0" indent="0">
              <a:buNone/>
            </a:pPr>
            <a:endParaRPr lang="en-US" dirty="0"/>
          </a:p>
          <a:p>
            <a:pPr marL="0" indent="0" algn="ctr">
              <a:buNone/>
            </a:pPr>
            <a:r>
              <a:rPr lang="en-US" b="1" u="sng" dirty="0"/>
              <a:t>Septic Shock</a:t>
            </a:r>
          </a:p>
          <a:p>
            <a:pPr marL="0" indent="0" algn="ctr">
              <a:buNone/>
            </a:pPr>
            <a:r>
              <a:rPr lang="en-US" dirty="0"/>
              <a:t>Severe Sepsis + Persistent Hypotension              after Fluid Bolus </a:t>
            </a:r>
          </a:p>
          <a:p>
            <a:pPr marL="0" indent="0" algn="ctr">
              <a:buNone/>
            </a:pPr>
            <a:r>
              <a:rPr lang="en-US" b="1" u="sng" dirty="0"/>
              <a:t>OR</a:t>
            </a:r>
          </a:p>
          <a:p>
            <a:pPr marL="0" indent="0" algn="ctr">
              <a:buNone/>
            </a:pPr>
            <a:r>
              <a:rPr lang="en-US" dirty="0"/>
              <a:t>Severe Sepsis + Lactate level </a:t>
            </a:r>
            <a:r>
              <a:rPr lang="en-US" u="sng" dirty="0"/>
              <a:t>&gt;</a:t>
            </a:r>
            <a:r>
              <a:rPr lang="en-US" dirty="0"/>
              <a:t> 4 mmol/L</a:t>
            </a:r>
          </a:p>
        </p:txBody>
      </p:sp>
    </p:spTree>
    <p:extLst>
      <p:ext uri="{BB962C8B-B14F-4D97-AF65-F5344CB8AC3E}">
        <p14:creationId xmlns:p14="http://schemas.microsoft.com/office/powerpoint/2010/main" val="4134626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33AC0EB-261D-4940-AA2F-571E635201DE}"/>
              </a:ext>
            </a:extLst>
          </p:cNvPr>
          <p:cNvSpPr>
            <a:spLocks noGrp="1" noChangeArrowheads="1"/>
          </p:cNvSpPr>
          <p:nvPr>
            <p:ph type="title"/>
          </p:nvPr>
        </p:nvSpPr>
        <p:spPr/>
        <p:txBody>
          <a:bodyPr>
            <a:normAutofit/>
          </a:bodyPr>
          <a:lstStyle/>
          <a:p>
            <a:pPr eaLnBrk="1" hangingPunct="1"/>
            <a:r>
              <a:rPr lang="en-US" altLang="en-US" sz="4000" dirty="0"/>
              <a:t>Prevent Surgical Site Infections</a:t>
            </a:r>
          </a:p>
        </p:txBody>
      </p:sp>
      <p:sp>
        <p:nvSpPr>
          <p:cNvPr id="43011" name="Rectangle 3">
            <a:extLst>
              <a:ext uri="{FF2B5EF4-FFF2-40B4-BE49-F238E27FC236}">
                <a16:creationId xmlns:a16="http://schemas.microsoft.com/office/drawing/2014/main" id="{CF753DB0-4D7C-45FF-A887-64061648FDE6}"/>
              </a:ext>
            </a:extLst>
          </p:cNvPr>
          <p:cNvSpPr>
            <a:spLocks noGrp="1" noChangeArrowheads="1"/>
          </p:cNvSpPr>
          <p:nvPr>
            <p:ph type="body" idx="1"/>
          </p:nvPr>
        </p:nvSpPr>
        <p:spPr/>
        <p:txBody>
          <a:bodyPr/>
          <a:lstStyle/>
          <a:p>
            <a:pPr eaLnBrk="1" hangingPunct="1"/>
            <a:r>
              <a:rPr lang="en-US" altLang="en-US" dirty="0"/>
              <a:t>Other prevention measures include:</a:t>
            </a:r>
          </a:p>
          <a:p>
            <a:pPr lvl="1" eaLnBrk="1" hangingPunct="1"/>
            <a:r>
              <a:rPr lang="en-US" altLang="en-US" dirty="0"/>
              <a:t>Cleaning and disinfecting of equipment and environment</a:t>
            </a:r>
          </a:p>
          <a:p>
            <a:pPr lvl="1" eaLnBrk="1" hangingPunct="1"/>
            <a:r>
              <a:rPr lang="en-US" altLang="en-US" dirty="0"/>
              <a:t>Preparation and disinfection of operative site and hands of surgical team</a:t>
            </a:r>
          </a:p>
          <a:p>
            <a:pPr lvl="1" eaLnBrk="1" hangingPunct="1"/>
            <a:r>
              <a:rPr lang="en-US" altLang="en-US" dirty="0"/>
              <a:t>Hand hygiene</a:t>
            </a:r>
          </a:p>
          <a:p>
            <a:pPr lvl="1" eaLnBrk="1" hangingPunct="1"/>
            <a:r>
              <a:rPr lang="en-US" altLang="en-US" dirty="0"/>
              <a:t>Traffic control in/out of OR</a:t>
            </a:r>
          </a:p>
          <a:p>
            <a:pPr eaLnBrk="1" hangingPunct="1"/>
            <a:endParaRPr lang="en-US"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E3ED4C17-73F7-434C-9DF9-2D5195E64399}"/>
              </a:ext>
            </a:extLst>
          </p:cNvPr>
          <p:cNvSpPr>
            <a:spLocks noGrp="1"/>
          </p:cNvSpPr>
          <p:nvPr>
            <p:ph type="title"/>
          </p:nvPr>
        </p:nvSpPr>
        <p:spPr/>
        <p:txBody>
          <a:bodyPr>
            <a:normAutofit/>
          </a:bodyPr>
          <a:lstStyle/>
          <a:p>
            <a:r>
              <a:rPr lang="en-US" altLang="en-US" sz="4000" dirty="0"/>
              <a:t>Prevent CAUTI Infections</a:t>
            </a:r>
          </a:p>
        </p:txBody>
      </p:sp>
      <p:sp>
        <p:nvSpPr>
          <p:cNvPr id="44035" name="Content Placeholder 2">
            <a:extLst>
              <a:ext uri="{FF2B5EF4-FFF2-40B4-BE49-F238E27FC236}">
                <a16:creationId xmlns:a16="http://schemas.microsoft.com/office/drawing/2014/main" id="{D2CEFEC0-59DA-4F57-8DDD-3E2B079FEB43}"/>
              </a:ext>
            </a:extLst>
          </p:cNvPr>
          <p:cNvSpPr>
            <a:spLocks noGrp="1"/>
          </p:cNvSpPr>
          <p:nvPr>
            <p:ph idx="1"/>
          </p:nvPr>
        </p:nvSpPr>
        <p:spPr/>
        <p:txBody>
          <a:bodyPr/>
          <a:lstStyle/>
          <a:p>
            <a:r>
              <a:rPr lang="en-US" altLang="en-US" sz="2800" b="1" dirty="0"/>
              <a:t>C</a:t>
            </a:r>
            <a:r>
              <a:rPr lang="en-US" altLang="en-US" sz="2800" dirty="0"/>
              <a:t>atheter-</a:t>
            </a:r>
            <a:r>
              <a:rPr lang="en-US" altLang="en-US" sz="2800" b="1" dirty="0"/>
              <a:t>A</a:t>
            </a:r>
            <a:r>
              <a:rPr lang="en-US" altLang="en-US" sz="2800" dirty="0"/>
              <a:t>ssociated </a:t>
            </a:r>
            <a:r>
              <a:rPr lang="en-US" altLang="en-US" sz="2800" b="1" dirty="0"/>
              <a:t>U</a:t>
            </a:r>
            <a:r>
              <a:rPr lang="en-US" altLang="en-US" sz="2800" dirty="0"/>
              <a:t>rinary </a:t>
            </a:r>
            <a:r>
              <a:rPr lang="en-US" altLang="en-US" sz="2800" b="1" dirty="0"/>
              <a:t>T</a:t>
            </a:r>
            <a:r>
              <a:rPr lang="en-US" altLang="en-US" sz="2800" dirty="0"/>
              <a:t>ract </a:t>
            </a:r>
            <a:r>
              <a:rPr lang="en-US" altLang="en-US" sz="2800" b="1" dirty="0"/>
              <a:t>I</a:t>
            </a:r>
            <a:r>
              <a:rPr lang="en-US" altLang="en-US" sz="2800" dirty="0"/>
              <a:t>nfections are the fourth most common type of healthcare associated infections (HAI) in the U.S.</a:t>
            </a:r>
          </a:p>
          <a:p>
            <a:r>
              <a:rPr lang="en-US" altLang="en-US" sz="2800" dirty="0"/>
              <a:t>&gt;500,000 CAUTIs/year in US </a:t>
            </a:r>
            <a:r>
              <a:rPr lang="en-US" altLang="en-US" sz="2000" dirty="0"/>
              <a:t>(ANA, 2025)</a:t>
            </a:r>
          </a:p>
          <a:p>
            <a:r>
              <a:rPr lang="en-US" altLang="en-US" sz="2800" dirty="0"/>
              <a:t>Combined cost of CAUTIs ~$1B</a:t>
            </a:r>
          </a:p>
          <a:p>
            <a:r>
              <a:rPr lang="en-US" altLang="en-US" sz="2800" dirty="0"/>
              <a:t>Research indicates most of these are preventable</a:t>
            </a:r>
          </a:p>
          <a:p>
            <a:r>
              <a:rPr lang="en-US" altLang="en-US" sz="2800" dirty="0"/>
              <a:t>15-25% of patients will have a urinary catheter placed during their hospitalization</a:t>
            </a:r>
          </a:p>
          <a:p>
            <a:endParaRPr lang="en-US" altLang="en-US"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D280F987-7176-46CA-9BED-385B6E2D6774}"/>
              </a:ext>
            </a:extLst>
          </p:cNvPr>
          <p:cNvSpPr>
            <a:spLocks noGrp="1"/>
          </p:cNvSpPr>
          <p:nvPr>
            <p:ph type="title"/>
          </p:nvPr>
        </p:nvSpPr>
        <p:spPr/>
        <p:txBody>
          <a:bodyPr>
            <a:normAutofit/>
          </a:bodyPr>
          <a:lstStyle/>
          <a:p>
            <a:r>
              <a:rPr lang="en-US" altLang="en-US" sz="4000" dirty="0"/>
              <a:t>Prevent CAUTI Infections</a:t>
            </a:r>
          </a:p>
        </p:txBody>
      </p:sp>
      <p:sp>
        <p:nvSpPr>
          <p:cNvPr id="46083" name="Content Placeholder 2">
            <a:extLst>
              <a:ext uri="{FF2B5EF4-FFF2-40B4-BE49-F238E27FC236}">
                <a16:creationId xmlns:a16="http://schemas.microsoft.com/office/drawing/2014/main" id="{989EB7BA-88ED-4AD0-99AE-83DC893D30B9}"/>
              </a:ext>
            </a:extLst>
          </p:cNvPr>
          <p:cNvSpPr>
            <a:spLocks noGrp="1"/>
          </p:cNvSpPr>
          <p:nvPr>
            <p:ph idx="1"/>
          </p:nvPr>
        </p:nvSpPr>
        <p:spPr/>
        <p:txBody>
          <a:bodyPr/>
          <a:lstStyle/>
          <a:p>
            <a:r>
              <a:rPr lang="en-US" altLang="en-US" dirty="0"/>
              <a:t>Patients with indwelling foleys are at greater risk for developing UTIs with risk of bacteriuria increasing with each day of use:</a:t>
            </a:r>
          </a:p>
          <a:p>
            <a:pPr lvl="1"/>
            <a:r>
              <a:rPr lang="en-US" altLang="en-US" dirty="0"/>
              <a:t>Per day: ~5%</a:t>
            </a:r>
          </a:p>
          <a:p>
            <a:pPr lvl="1"/>
            <a:r>
              <a:rPr lang="en-US" altLang="en-US" dirty="0"/>
              <a:t>One week: ~25%</a:t>
            </a:r>
          </a:p>
          <a:p>
            <a:pPr lvl="1"/>
            <a:r>
              <a:rPr lang="en-US" altLang="en-US" dirty="0"/>
              <a:t>One month: ~100%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5207570D-E0AE-4AAF-9F5D-46388AAEC52F}"/>
              </a:ext>
            </a:extLst>
          </p:cNvPr>
          <p:cNvSpPr>
            <a:spLocks noGrp="1"/>
          </p:cNvSpPr>
          <p:nvPr>
            <p:ph type="title"/>
          </p:nvPr>
        </p:nvSpPr>
        <p:spPr/>
        <p:txBody>
          <a:bodyPr>
            <a:normAutofit/>
          </a:bodyPr>
          <a:lstStyle/>
          <a:p>
            <a:r>
              <a:rPr lang="en-US" altLang="en-US" sz="4000" dirty="0"/>
              <a:t>Prevent CAUTI Infections</a:t>
            </a:r>
          </a:p>
        </p:txBody>
      </p:sp>
      <p:sp>
        <p:nvSpPr>
          <p:cNvPr id="47107" name="Content Placeholder 2">
            <a:extLst>
              <a:ext uri="{FF2B5EF4-FFF2-40B4-BE49-F238E27FC236}">
                <a16:creationId xmlns:a16="http://schemas.microsoft.com/office/drawing/2014/main" id="{7C7D2406-C562-4F49-A213-8D27ACABD56C}"/>
              </a:ext>
            </a:extLst>
          </p:cNvPr>
          <p:cNvSpPr>
            <a:spLocks noGrp="1"/>
          </p:cNvSpPr>
          <p:nvPr>
            <p:ph idx="1"/>
          </p:nvPr>
        </p:nvSpPr>
        <p:spPr/>
        <p:txBody>
          <a:bodyPr/>
          <a:lstStyle/>
          <a:p>
            <a:r>
              <a:rPr lang="en-US" altLang="en-US" dirty="0"/>
              <a:t>Leading risk factors for CAUTI:</a:t>
            </a:r>
          </a:p>
          <a:p>
            <a:pPr lvl="1"/>
            <a:r>
              <a:rPr lang="en-US" altLang="en-US" dirty="0"/>
              <a:t>Prolonged catheterization</a:t>
            </a:r>
          </a:p>
          <a:p>
            <a:pPr lvl="1"/>
            <a:r>
              <a:rPr lang="en-US" altLang="en-US" dirty="0"/>
              <a:t>Female gender</a:t>
            </a:r>
          </a:p>
          <a:p>
            <a:pPr lvl="1"/>
            <a:r>
              <a:rPr lang="en-US" altLang="en-US" dirty="0"/>
              <a:t>Catheter insertion outside the OR</a:t>
            </a:r>
          </a:p>
          <a:p>
            <a:pPr marL="457200" lvl="1" indent="0">
              <a:buNone/>
            </a:pPr>
            <a:endParaRPr lang="en-US" altLang="en-US" dirty="0"/>
          </a:p>
          <a:p>
            <a:r>
              <a:rPr lang="en-US" altLang="en-US" dirty="0"/>
              <a:t>In addition to cost and risk of infection, indwelling catheters also cause patient discomfort and restrict their ability to ambulate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BEA2CAF1-5C23-4B5E-A8EE-E647E9731A43}"/>
              </a:ext>
            </a:extLst>
          </p:cNvPr>
          <p:cNvSpPr>
            <a:spLocks noGrp="1"/>
          </p:cNvSpPr>
          <p:nvPr>
            <p:ph type="title"/>
          </p:nvPr>
        </p:nvSpPr>
        <p:spPr/>
        <p:txBody>
          <a:bodyPr>
            <a:normAutofit/>
          </a:bodyPr>
          <a:lstStyle/>
          <a:p>
            <a:r>
              <a:rPr lang="en-US" altLang="en-US" sz="4000" dirty="0"/>
              <a:t>Prevent CAUTI Infections</a:t>
            </a:r>
          </a:p>
        </p:txBody>
      </p:sp>
      <p:sp>
        <p:nvSpPr>
          <p:cNvPr id="48131" name="Content Placeholder 2">
            <a:extLst>
              <a:ext uri="{FF2B5EF4-FFF2-40B4-BE49-F238E27FC236}">
                <a16:creationId xmlns:a16="http://schemas.microsoft.com/office/drawing/2014/main" id="{EA510ECF-05BB-454E-AC5C-730B2A4953C7}"/>
              </a:ext>
            </a:extLst>
          </p:cNvPr>
          <p:cNvSpPr>
            <a:spLocks noGrp="1"/>
          </p:cNvSpPr>
          <p:nvPr>
            <p:ph idx="1"/>
          </p:nvPr>
        </p:nvSpPr>
        <p:spPr/>
        <p:txBody>
          <a:bodyPr/>
          <a:lstStyle/>
          <a:p>
            <a:r>
              <a:rPr lang="en-US" altLang="en-US" dirty="0"/>
              <a:t>Best Practices to prevent CAUTI:</a:t>
            </a:r>
          </a:p>
          <a:p>
            <a:pPr lvl="1"/>
            <a:r>
              <a:rPr lang="en-US" altLang="en-US" dirty="0"/>
              <a:t>Insert catheters only for appropriate indications:</a:t>
            </a:r>
          </a:p>
          <a:p>
            <a:pPr lvl="2"/>
            <a:r>
              <a:rPr lang="en-US" altLang="en-US" dirty="0"/>
              <a:t>Acute urinary retention or obstruction</a:t>
            </a:r>
          </a:p>
          <a:p>
            <a:pPr lvl="2"/>
            <a:r>
              <a:rPr lang="en-US" altLang="en-US" dirty="0"/>
              <a:t>Accurate measurement of urinary output in critically ill (ICU) patients</a:t>
            </a:r>
          </a:p>
          <a:p>
            <a:pPr lvl="2"/>
            <a:r>
              <a:rPr lang="en-US" altLang="en-US" dirty="0"/>
              <a:t>Perioperative use in selected surgeries</a:t>
            </a:r>
          </a:p>
          <a:p>
            <a:pPr lvl="2"/>
            <a:r>
              <a:rPr lang="en-US" altLang="en-US" dirty="0"/>
              <a:t>To assist healing of perineal and sacral wounds in an incontinent patient</a:t>
            </a:r>
          </a:p>
          <a:p>
            <a:pPr lvl="2"/>
            <a:endParaRPr lang="en-US"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0A71CC55-C7BD-481C-BB5D-B359259D62CE}"/>
              </a:ext>
            </a:extLst>
          </p:cNvPr>
          <p:cNvSpPr>
            <a:spLocks noGrp="1"/>
          </p:cNvSpPr>
          <p:nvPr>
            <p:ph type="title"/>
          </p:nvPr>
        </p:nvSpPr>
        <p:spPr/>
        <p:txBody>
          <a:bodyPr>
            <a:normAutofit/>
          </a:bodyPr>
          <a:lstStyle/>
          <a:p>
            <a:r>
              <a:rPr lang="en-US" altLang="en-US" sz="4000" dirty="0"/>
              <a:t>Prevent CAUTI Infections</a:t>
            </a:r>
          </a:p>
        </p:txBody>
      </p:sp>
      <p:sp>
        <p:nvSpPr>
          <p:cNvPr id="49155" name="Content Placeholder 2">
            <a:extLst>
              <a:ext uri="{FF2B5EF4-FFF2-40B4-BE49-F238E27FC236}">
                <a16:creationId xmlns:a16="http://schemas.microsoft.com/office/drawing/2014/main" id="{4FC3C29B-88B1-46B9-929D-8806909F1F62}"/>
              </a:ext>
            </a:extLst>
          </p:cNvPr>
          <p:cNvSpPr>
            <a:spLocks noGrp="1"/>
          </p:cNvSpPr>
          <p:nvPr>
            <p:ph idx="1"/>
          </p:nvPr>
        </p:nvSpPr>
        <p:spPr/>
        <p:txBody>
          <a:bodyPr/>
          <a:lstStyle/>
          <a:p>
            <a:r>
              <a:rPr lang="en-US" altLang="en-US" sz="2800" dirty="0"/>
              <a:t>Appropriate Indications Continued:</a:t>
            </a:r>
          </a:p>
          <a:p>
            <a:pPr lvl="1"/>
            <a:r>
              <a:rPr lang="en-US" altLang="en-US" dirty="0"/>
              <a:t>Hospice/comfort/palliative care</a:t>
            </a:r>
          </a:p>
          <a:p>
            <a:pPr lvl="1"/>
            <a:r>
              <a:rPr lang="en-US" altLang="en-US" dirty="0"/>
              <a:t>Required immobilization for trauma or surgery</a:t>
            </a:r>
          </a:p>
          <a:p>
            <a:pPr lvl="1"/>
            <a:r>
              <a:rPr lang="en-US" altLang="en-US" dirty="0"/>
              <a:t>Chronic indwelling urinary catheter on admission (from home or extended care facility)</a:t>
            </a:r>
          </a:p>
          <a:p>
            <a:pPr marL="457200" lvl="1" indent="0">
              <a:buNone/>
            </a:pPr>
            <a:endParaRPr lang="en-US" altLang="en-US" dirty="0"/>
          </a:p>
          <a:p>
            <a:r>
              <a:rPr lang="en-US" altLang="en-US" dirty="0"/>
              <a:t>Remove catheter ASAP when indications no longer apply.  </a:t>
            </a:r>
          </a:p>
          <a:p>
            <a:pPr marL="0" indent="0">
              <a:buNone/>
            </a:pPr>
            <a:endParaRPr lang="en-US" altLang="en-US" dirty="0"/>
          </a:p>
          <a:p>
            <a:pPr marL="0" indent="0">
              <a:buNone/>
            </a:pPr>
            <a:endParaRPr lang="en-US"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15B6EC72-AA6C-4E4C-8037-33C0EAD497A1}"/>
              </a:ext>
            </a:extLst>
          </p:cNvPr>
          <p:cNvSpPr>
            <a:spLocks noGrp="1"/>
          </p:cNvSpPr>
          <p:nvPr>
            <p:ph type="title"/>
          </p:nvPr>
        </p:nvSpPr>
        <p:spPr/>
        <p:txBody>
          <a:bodyPr>
            <a:normAutofit/>
          </a:bodyPr>
          <a:lstStyle/>
          <a:p>
            <a:r>
              <a:rPr lang="en-US" altLang="en-US" sz="4000" dirty="0"/>
              <a:t>Prevent CAUTI Infections</a:t>
            </a:r>
          </a:p>
        </p:txBody>
      </p:sp>
      <p:sp>
        <p:nvSpPr>
          <p:cNvPr id="3" name="Content Placeholder 2">
            <a:extLst>
              <a:ext uri="{FF2B5EF4-FFF2-40B4-BE49-F238E27FC236}">
                <a16:creationId xmlns:a16="http://schemas.microsoft.com/office/drawing/2014/main" id="{2AC7C5D2-6342-424D-9AB3-2D686E27EB86}"/>
              </a:ext>
            </a:extLst>
          </p:cNvPr>
          <p:cNvSpPr>
            <a:spLocks noGrp="1"/>
          </p:cNvSpPr>
          <p:nvPr>
            <p:ph idx="1"/>
          </p:nvPr>
        </p:nvSpPr>
        <p:spPr/>
        <p:txBody>
          <a:bodyPr>
            <a:normAutofit lnSpcReduction="10000"/>
          </a:bodyPr>
          <a:lstStyle/>
          <a:p>
            <a:pPr>
              <a:defRPr/>
            </a:pPr>
            <a:r>
              <a:rPr lang="en-US" dirty="0"/>
              <a:t>Maintain a sterile, continuously closed drainage system</a:t>
            </a:r>
          </a:p>
          <a:p>
            <a:pPr>
              <a:defRPr/>
            </a:pPr>
            <a:r>
              <a:rPr lang="en-US" dirty="0"/>
              <a:t>Educate patients on CAUTI prevention and UTI symptoms</a:t>
            </a:r>
          </a:p>
          <a:p>
            <a:pPr>
              <a:defRPr/>
            </a:pPr>
            <a:r>
              <a:rPr lang="en-US" dirty="0"/>
              <a:t>Remove catheters promptly when no longer needed</a:t>
            </a:r>
          </a:p>
          <a:p>
            <a:pPr marL="0" indent="0">
              <a:buFont typeface="Wingdings" panose="05000000000000000000" pitchFamily="2" charset="2"/>
              <a:buNone/>
              <a:defRPr/>
            </a:pPr>
            <a:endParaRPr lang="en-US" dirty="0"/>
          </a:p>
          <a:p>
            <a:pPr marL="0" indent="0">
              <a:buFont typeface="Wingdings" panose="05000000000000000000" pitchFamily="2" charset="2"/>
              <a:buNone/>
              <a:defRPr/>
            </a:pPr>
            <a:r>
              <a:rPr lang="en-US" dirty="0"/>
              <a:t>Daily monitoring of need for patient catheters is key!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C64B24F-B500-470D-A5FA-2D6590343C16}"/>
              </a:ext>
            </a:extLst>
          </p:cNvPr>
          <p:cNvSpPr>
            <a:spLocks noGrp="1" noChangeArrowheads="1"/>
          </p:cNvSpPr>
          <p:nvPr>
            <p:ph type="title"/>
          </p:nvPr>
        </p:nvSpPr>
        <p:spPr/>
        <p:txBody>
          <a:bodyPr>
            <a:normAutofit/>
          </a:bodyPr>
          <a:lstStyle/>
          <a:p>
            <a:pPr eaLnBrk="1" hangingPunct="1"/>
            <a:r>
              <a:rPr lang="en-US" altLang="en-US" sz="4000" dirty="0"/>
              <a:t>Prevention of HAIs</a:t>
            </a:r>
          </a:p>
        </p:txBody>
      </p:sp>
      <p:sp>
        <p:nvSpPr>
          <p:cNvPr id="51203" name="Rectangle 3">
            <a:extLst>
              <a:ext uri="{FF2B5EF4-FFF2-40B4-BE49-F238E27FC236}">
                <a16:creationId xmlns:a16="http://schemas.microsoft.com/office/drawing/2014/main" id="{1C446E40-D053-4840-8565-91040C4D390E}"/>
              </a:ext>
            </a:extLst>
          </p:cNvPr>
          <p:cNvSpPr>
            <a:spLocks noGrp="1" noChangeArrowheads="1"/>
          </p:cNvSpPr>
          <p:nvPr>
            <p:ph type="body" idx="1"/>
          </p:nvPr>
        </p:nvSpPr>
        <p:spPr/>
        <p:txBody>
          <a:bodyPr/>
          <a:lstStyle/>
          <a:p>
            <a:pPr eaLnBrk="1" hangingPunct="1">
              <a:buFont typeface="Wingdings" panose="05000000000000000000" pitchFamily="2" charset="2"/>
              <a:buNone/>
            </a:pPr>
            <a:r>
              <a:rPr lang="en-US" altLang="en-US" sz="2600" dirty="0"/>
              <a:t>	</a:t>
            </a:r>
            <a:r>
              <a:rPr lang="en-US" altLang="en-US" sz="2800" dirty="0"/>
              <a:t>Prevention of Healthcare-Associated Infections is at the heart of </a:t>
            </a:r>
            <a:r>
              <a:rPr lang="en-US" altLang="en-US" sz="2800" b="1" dirty="0"/>
              <a:t>patient safety </a:t>
            </a:r>
            <a:r>
              <a:rPr lang="en-US" altLang="en-US" sz="2800" dirty="0"/>
              <a:t>and is </a:t>
            </a:r>
            <a:r>
              <a:rPr lang="en-US" altLang="en-US" sz="2800" b="1" dirty="0"/>
              <a:t>everyone’s role. </a:t>
            </a:r>
          </a:p>
          <a:p>
            <a:pPr eaLnBrk="1" hangingPunct="1">
              <a:buFont typeface="Wingdings" panose="05000000000000000000" pitchFamily="2" charset="2"/>
              <a:buNone/>
            </a:pPr>
            <a:r>
              <a:rPr lang="en-US" altLang="en-US" sz="2800" dirty="0"/>
              <a:t>	</a:t>
            </a:r>
          </a:p>
          <a:p>
            <a:pPr eaLnBrk="1" hangingPunct="1">
              <a:buFont typeface="Wingdings" panose="05000000000000000000" pitchFamily="2" charset="2"/>
              <a:buNone/>
            </a:pPr>
            <a:r>
              <a:rPr lang="en-US" altLang="en-US" sz="2800" dirty="0"/>
              <a:t>	Implementation of these basic infection control and prevention recommendations will lead to decreased infection rates, reduced costs and most importantly - saved lives.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dirty="0"/>
              <a:t>Sepsis Care</a:t>
            </a:r>
          </a:p>
        </p:txBody>
      </p:sp>
      <p:sp>
        <p:nvSpPr>
          <p:cNvPr id="3" name="Content Placeholder 2"/>
          <p:cNvSpPr>
            <a:spLocks noGrp="1"/>
          </p:cNvSpPr>
          <p:nvPr>
            <p:ph idx="1"/>
          </p:nvPr>
        </p:nvSpPr>
        <p:spPr>
          <a:xfrm>
            <a:off x="457200" y="1219200"/>
            <a:ext cx="8229600" cy="4953000"/>
          </a:xfrm>
        </p:spPr>
        <p:txBody>
          <a:bodyPr>
            <a:normAutofit/>
          </a:bodyPr>
          <a:lstStyle/>
          <a:p>
            <a:pPr marL="0" indent="0">
              <a:buNone/>
            </a:pPr>
            <a:endParaRPr lang="en-US" dirty="0"/>
          </a:p>
          <a:p>
            <a:pPr>
              <a:buFont typeface="Arial" panose="020B0604020202020204" pitchFamily="34" charset="0"/>
              <a:buChar char="•"/>
            </a:pPr>
            <a:r>
              <a:rPr lang="en-US" dirty="0"/>
              <a:t>The electronic medical record scans for SIRS criteria.</a:t>
            </a:r>
          </a:p>
          <a:p>
            <a:pPr>
              <a:buFont typeface="Arial" panose="020B0604020202020204" pitchFamily="34" charset="0"/>
              <a:buChar char="•"/>
            </a:pPr>
            <a:r>
              <a:rPr lang="en-US" dirty="0"/>
              <a:t>When recognized, an alert is sent to the nurse.</a:t>
            </a:r>
          </a:p>
          <a:p>
            <a:pPr>
              <a:buFont typeface="Arial" panose="020B0604020202020204" pitchFamily="34" charset="0"/>
              <a:buChar char="•"/>
            </a:pPr>
            <a:r>
              <a:rPr lang="en-US" dirty="0"/>
              <a:t>The nurse completes infection screening.</a:t>
            </a:r>
          </a:p>
          <a:p>
            <a:pPr>
              <a:buFont typeface="Arial" panose="020B0604020202020204" pitchFamily="34" charset="0"/>
              <a:buChar char="•"/>
            </a:pPr>
            <a:r>
              <a:rPr lang="en-US" dirty="0"/>
              <a:t>If “yes” is answered, an organ dysfunction screening is completed.</a:t>
            </a:r>
          </a:p>
          <a:p>
            <a:pPr marL="0" indent="0">
              <a:buNone/>
            </a:pPr>
            <a:endParaRPr lang="en-US" sz="2600"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3284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0156-C8C3-40EF-BC17-DCC63C76D7D6}"/>
              </a:ext>
            </a:extLst>
          </p:cNvPr>
          <p:cNvSpPr>
            <a:spLocks noGrp="1"/>
          </p:cNvSpPr>
          <p:nvPr>
            <p:ph type="title"/>
          </p:nvPr>
        </p:nvSpPr>
        <p:spPr/>
        <p:txBody>
          <a:bodyPr/>
          <a:lstStyle/>
          <a:p>
            <a:pPr algn="ctr"/>
            <a:br>
              <a:rPr lang="en-US" dirty="0"/>
            </a:br>
            <a:r>
              <a:rPr lang="en-US" dirty="0"/>
              <a:t>Sepsis Care</a:t>
            </a:r>
          </a:p>
        </p:txBody>
      </p:sp>
      <p:sp>
        <p:nvSpPr>
          <p:cNvPr id="3" name="Content Placeholder 2">
            <a:extLst>
              <a:ext uri="{FF2B5EF4-FFF2-40B4-BE49-F238E27FC236}">
                <a16:creationId xmlns:a16="http://schemas.microsoft.com/office/drawing/2014/main" id="{C5EC86D5-8A57-4D09-9EC5-9C86393079BC}"/>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t>If the patient is organ dysfunction positive, the provider orders plans outlined as per the evidenced based “bundles” of care to be initiated within </a:t>
            </a:r>
            <a:r>
              <a:rPr lang="en-US" b="1" dirty="0"/>
              <a:t>1 hour</a:t>
            </a:r>
            <a:r>
              <a:rPr lang="en-US" dirty="0"/>
              <a:t>:</a:t>
            </a:r>
            <a:endParaRPr lang="en-US" sz="2300" i="1" dirty="0"/>
          </a:p>
          <a:p>
            <a:pPr lvl="1">
              <a:buFont typeface="Arial" panose="020B0604020202020204" pitchFamily="34" charset="0"/>
              <a:buChar char="•"/>
            </a:pPr>
            <a:r>
              <a:rPr lang="en-US" sz="2400" b="1" dirty="0"/>
              <a:t>Initial lactate level</a:t>
            </a:r>
          </a:p>
          <a:p>
            <a:pPr lvl="1">
              <a:buFont typeface="Arial" panose="020B0604020202020204" pitchFamily="34" charset="0"/>
              <a:buChar char="•"/>
            </a:pPr>
            <a:r>
              <a:rPr lang="en-US" sz="2300" b="1" dirty="0"/>
              <a:t>Blood cultures before antibiotics</a:t>
            </a:r>
          </a:p>
          <a:p>
            <a:pPr lvl="1">
              <a:buFont typeface="Arial" panose="020B0604020202020204" pitchFamily="34" charset="0"/>
              <a:buChar char="•"/>
            </a:pPr>
            <a:r>
              <a:rPr lang="en-US" sz="2300" b="1" dirty="0"/>
              <a:t>Antibiotics as per suspected source or a broad spectrum </a:t>
            </a:r>
          </a:p>
          <a:p>
            <a:pPr marL="0" indent="0">
              <a:buNone/>
            </a:pPr>
            <a:r>
              <a:rPr lang="en-US" sz="2300" b="1" dirty="0"/>
              <a:t>     	    antibiotic</a:t>
            </a:r>
          </a:p>
          <a:p>
            <a:pPr lvl="1">
              <a:buFont typeface="Arial" panose="020B0604020202020204" pitchFamily="34" charset="0"/>
              <a:buChar char="•"/>
            </a:pPr>
            <a:r>
              <a:rPr lang="en-US" sz="2300" b="1" dirty="0"/>
              <a:t>If the patient is hypotensive OR if the initial lactate result is </a:t>
            </a:r>
            <a:r>
              <a:rPr lang="en-US" sz="2400" u="sng" dirty="0"/>
              <a:t>&gt;</a:t>
            </a:r>
            <a:r>
              <a:rPr lang="en-US" sz="2300" b="1" dirty="0"/>
              <a:t> 4:</a:t>
            </a:r>
          </a:p>
          <a:p>
            <a:pPr lvl="2">
              <a:buFont typeface="Arial" panose="020B0604020202020204" pitchFamily="34" charset="0"/>
              <a:buChar char="•"/>
            </a:pPr>
            <a:r>
              <a:rPr lang="en-US" sz="1800" b="1" dirty="0"/>
              <a:t>Resuscitation with 30ml/kg crystalloid fluids must be initiated </a:t>
            </a:r>
          </a:p>
          <a:p>
            <a:pPr marL="0" indent="0">
              <a:buNone/>
            </a:pPr>
            <a:r>
              <a:rPr lang="en-US" sz="2600" b="1" dirty="0"/>
              <a:t>	</a:t>
            </a:r>
          </a:p>
          <a:p>
            <a:endParaRPr lang="en-US" dirty="0"/>
          </a:p>
        </p:txBody>
      </p:sp>
    </p:spTree>
    <p:extLst>
      <p:ext uri="{BB962C8B-B14F-4D97-AF65-F5344CB8AC3E}">
        <p14:creationId xmlns:p14="http://schemas.microsoft.com/office/powerpoint/2010/main" val="837286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86" y="457200"/>
            <a:ext cx="8534400" cy="758952"/>
          </a:xfrm>
        </p:spPr>
        <p:txBody>
          <a:bodyPr>
            <a:normAutofit fontScale="90000"/>
          </a:bodyPr>
          <a:lstStyle/>
          <a:p>
            <a:pPr algn="ctr"/>
            <a:br>
              <a:rPr lang="en-US" dirty="0"/>
            </a:br>
            <a:r>
              <a:rPr lang="en-US" dirty="0"/>
              <a:t>Sepsis Care</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2300" dirty="0"/>
              <a:t>•   Repeat lactate level measurement within 6 hours if the </a:t>
            </a:r>
          </a:p>
          <a:p>
            <a:pPr marL="0" indent="0">
              <a:buNone/>
            </a:pPr>
            <a:r>
              <a:rPr lang="en-US" sz="2300" dirty="0"/>
              <a:t>     initial lactate level is &gt;2.       </a:t>
            </a:r>
          </a:p>
          <a:p>
            <a:pPr marL="0" indent="0">
              <a:buNone/>
            </a:pPr>
            <a:r>
              <a:rPr lang="en-US" sz="2800" i="1" dirty="0"/>
              <a:t>     </a:t>
            </a:r>
            <a:r>
              <a:rPr lang="en-US" sz="1900" i="1" dirty="0"/>
              <a:t>This is system generated if the patient's initial lactate </a:t>
            </a:r>
          </a:p>
          <a:p>
            <a:pPr marL="0" indent="0">
              <a:buNone/>
            </a:pPr>
            <a:r>
              <a:rPr lang="en-US" sz="1900" i="1" dirty="0"/>
              <a:t>        level &gt; 2</a:t>
            </a:r>
            <a:endParaRPr lang="en-US" dirty="0"/>
          </a:p>
          <a:p>
            <a:pPr>
              <a:buFont typeface="Arial" panose="020B0604020202020204" pitchFamily="34" charset="0"/>
              <a:buChar char="•"/>
            </a:pPr>
            <a:r>
              <a:rPr lang="en-US" sz="2300" dirty="0"/>
              <a:t>If hypotension persists after fluid administration, within 6 hours of presentation of septic shock the patient should receive: </a:t>
            </a:r>
          </a:p>
          <a:p>
            <a:pPr marL="274320" lvl="1" indent="0">
              <a:buNone/>
            </a:pPr>
            <a:r>
              <a:rPr lang="en-US" sz="2000" dirty="0"/>
              <a:t>   -</a:t>
            </a:r>
            <a:r>
              <a:rPr lang="en-US" sz="2000" b="1" dirty="0"/>
              <a:t>Vasopressors</a:t>
            </a:r>
            <a:r>
              <a:rPr lang="en-US" sz="2000" dirty="0"/>
              <a:t> </a:t>
            </a:r>
          </a:p>
          <a:p>
            <a:endParaRPr lang="en-US" dirty="0"/>
          </a:p>
        </p:txBody>
      </p:sp>
    </p:spTree>
    <p:extLst>
      <p:ext uri="{BB962C8B-B14F-4D97-AF65-F5344CB8AC3E}">
        <p14:creationId xmlns:p14="http://schemas.microsoft.com/office/powerpoint/2010/main" val="1915932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dirty="0"/>
              <a:t>Sepsis Care </a:t>
            </a:r>
          </a:p>
        </p:txBody>
      </p:sp>
      <p:sp>
        <p:nvSpPr>
          <p:cNvPr id="3" name="Content Placeholder 2"/>
          <p:cNvSpPr>
            <a:spLocks noGrp="1"/>
          </p:cNvSpPr>
          <p:nvPr>
            <p:ph idx="1"/>
          </p:nvPr>
        </p:nvSpPr>
        <p:spPr/>
        <p:txBody>
          <a:bodyPr>
            <a:normAutofit/>
          </a:bodyPr>
          <a:lstStyle/>
          <a:p>
            <a:pPr marL="0" indent="0">
              <a:buNone/>
            </a:pPr>
            <a:r>
              <a:rPr lang="en-US" sz="2000" dirty="0"/>
              <a:t>In the presence of </a:t>
            </a:r>
            <a:r>
              <a:rPr lang="en-US" sz="2000" b="1" i="1" dirty="0"/>
              <a:t>Septic Shock, </a:t>
            </a:r>
            <a:r>
              <a:rPr lang="en-US" sz="2000" dirty="0"/>
              <a:t>a </a:t>
            </a:r>
            <a:r>
              <a:rPr lang="en-US" sz="2000" u="sng" dirty="0"/>
              <a:t>repeat volume status and tissue perfusion assessment </a:t>
            </a:r>
            <a:r>
              <a:rPr lang="en-US" sz="2000" dirty="0"/>
              <a:t> must occur within 6 hours. It may consist of any one of the following:</a:t>
            </a:r>
          </a:p>
          <a:p>
            <a:pPr marL="514350" indent="-514350">
              <a:buFont typeface="+mj-lt"/>
              <a:buAutoNum type="arabicPeriod"/>
            </a:pPr>
            <a:r>
              <a:rPr lang="en-US" sz="1800" dirty="0"/>
              <a:t>Provider documentation attesting to performing a physical exam, perfusion assessment, sepsis focused exam, or systems review.</a:t>
            </a:r>
          </a:p>
          <a:p>
            <a:pPr marL="514350" indent="-514350">
              <a:buFont typeface="+mj-lt"/>
              <a:buAutoNum type="arabicPeriod"/>
            </a:pPr>
            <a:r>
              <a:rPr lang="en-US" sz="1800" dirty="0"/>
              <a:t>Provider documentation attesting to performing a review of 5 of the following 8 parameters - arterial oxygen saturation, capillary refill, cardiopulmonary assessment, peripheral pulses, shock index, skin color/condition, urine output, vital signs. </a:t>
            </a:r>
          </a:p>
          <a:p>
            <a:pPr marL="514350" indent="-514350">
              <a:buFont typeface="+mj-lt"/>
              <a:buAutoNum type="arabicPeriod"/>
            </a:pPr>
            <a:r>
              <a:rPr lang="en-US" sz="1800" dirty="0"/>
              <a:t>Documentation demonstrating one of the following was measured: </a:t>
            </a:r>
          </a:p>
          <a:p>
            <a:pPr marL="914400" lvl="1" indent="-514350">
              <a:buFont typeface="+mj-lt"/>
              <a:buAutoNum type="alphaLcParenR"/>
            </a:pPr>
            <a:r>
              <a:rPr lang="en-US" sz="1600" dirty="0"/>
              <a:t>Central Venous Pressure</a:t>
            </a:r>
          </a:p>
          <a:p>
            <a:pPr marL="914400" lvl="1" indent="-514350">
              <a:buFont typeface="+mj-lt"/>
              <a:buAutoNum type="alphaLcParenR"/>
            </a:pPr>
            <a:r>
              <a:rPr lang="en-US" sz="1600" dirty="0"/>
              <a:t>Central Venous Oxygen Saturation</a:t>
            </a:r>
          </a:p>
          <a:p>
            <a:pPr marL="914400" lvl="1" indent="-514350">
              <a:buFont typeface="+mj-lt"/>
              <a:buAutoNum type="alphaLcParenR"/>
            </a:pPr>
            <a:r>
              <a:rPr lang="en-US" sz="1600" dirty="0"/>
              <a:t>Echocardiogram</a:t>
            </a:r>
          </a:p>
          <a:p>
            <a:pPr marL="914400" lvl="1" indent="-514350">
              <a:buFont typeface="+mj-lt"/>
              <a:buAutoNum type="alphaLcParenR"/>
            </a:pPr>
            <a:r>
              <a:rPr lang="en-US" sz="1600" dirty="0"/>
              <a:t>Fluid Challenge or Passive Leg Raise</a:t>
            </a:r>
          </a:p>
          <a:p>
            <a:pPr marL="0" indent="0">
              <a:buNone/>
            </a:pPr>
            <a:endParaRPr lang="en-US" sz="2000" dirty="0"/>
          </a:p>
          <a:p>
            <a:pPr marL="274320" lvl="1" indent="0">
              <a:buNone/>
            </a:pPr>
            <a:endParaRPr lang="en-US" dirty="0"/>
          </a:p>
          <a:p>
            <a:endParaRPr lang="en-US" dirty="0"/>
          </a:p>
        </p:txBody>
      </p:sp>
    </p:spTree>
    <p:extLst>
      <p:ext uri="{BB962C8B-B14F-4D97-AF65-F5344CB8AC3E}">
        <p14:creationId xmlns:p14="http://schemas.microsoft.com/office/powerpoint/2010/main" val="3979115694"/>
      </p:ext>
    </p:extLst>
  </p:cSld>
  <p:clrMapOvr>
    <a:masterClrMapping/>
  </p:clrMapOvr>
</p:sld>
</file>

<file path=ppt/theme/theme1.xml><?xml version="1.0" encoding="utf-8"?>
<a:theme xmlns:a="http://schemas.openxmlformats.org/drawingml/2006/main" name="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b76f03f-a9ba-44be-bfdc-cfa901e8760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008FF72F7D604F8699314D79C2DCE7" ma:contentTypeVersion="5" ma:contentTypeDescription="Create a new document." ma:contentTypeScope="" ma:versionID="aa768bf42051d1bb6004edce82c578b7">
  <xsd:schema xmlns:xsd="http://www.w3.org/2001/XMLSchema" xmlns:xs="http://www.w3.org/2001/XMLSchema" xmlns:p="http://schemas.microsoft.com/office/2006/metadata/properties" xmlns:ns3="3b76f03f-a9ba-44be-bfdc-cfa901e8760f" targetNamespace="http://schemas.microsoft.com/office/2006/metadata/properties" ma:root="true" ma:fieldsID="b68b29fde11cc28360b8c54d1019e48d" ns3:_="">
    <xsd:import namespace="3b76f03f-a9ba-44be-bfdc-cfa901e8760f"/>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6f03f-a9ba-44be-bfdc-cfa901e8760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AF8C77-C402-4C7C-AE77-ABA8655A82E5}">
  <ds:schemaRefs>
    <ds:schemaRef ds:uri="http://purl.org/dc/elements/1.1/"/>
    <ds:schemaRef ds:uri="http://purl.org/dc/dcmitype/"/>
    <ds:schemaRef ds:uri="http://schemas.microsoft.com/office/infopath/2007/PartnerControls"/>
    <ds:schemaRef ds:uri="http://purl.org/dc/terms/"/>
    <ds:schemaRef ds:uri="http://www.w3.org/XML/1998/namespace"/>
    <ds:schemaRef ds:uri="http://schemas.microsoft.com/office/2006/documentManagement/types"/>
    <ds:schemaRef ds:uri="http://schemas.openxmlformats.org/package/2006/metadata/core-properties"/>
    <ds:schemaRef ds:uri="3b76f03f-a9ba-44be-bfdc-cfa901e8760f"/>
    <ds:schemaRef ds:uri="http://schemas.microsoft.com/office/2006/metadata/properties"/>
  </ds:schemaRefs>
</ds:datastoreItem>
</file>

<file path=customXml/itemProps2.xml><?xml version="1.0" encoding="utf-8"?>
<ds:datastoreItem xmlns:ds="http://schemas.openxmlformats.org/officeDocument/2006/customXml" ds:itemID="{EBCD0ECE-776F-44E4-BF31-107F040768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76f03f-a9ba-44be-bfdc-cfa901e876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BF4A89-524B-4D55-9D48-FEBC408E4A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MonHealth_Light</Template>
  <TotalTime>4309</TotalTime>
  <Words>2911</Words>
  <Application>Microsoft Office PowerPoint</Application>
  <PresentationFormat>On-screen Show (4:3)</PresentationFormat>
  <Paragraphs>399</Paragraphs>
  <Slides>57</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57</vt:i4>
      </vt:variant>
    </vt:vector>
  </HeadingPairs>
  <TitlesOfParts>
    <vt:vector size="65" baseType="lpstr">
      <vt:lpstr>Arial</vt:lpstr>
      <vt:lpstr>Calibri</vt:lpstr>
      <vt:lpstr>Courier New</vt:lpstr>
      <vt:lpstr>Segoe UI</vt:lpstr>
      <vt:lpstr>Wingdings</vt:lpstr>
      <vt:lpstr>Light Background</vt:lpstr>
      <vt:lpstr>Dark Background</vt:lpstr>
      <vt:lpstr>1_Light Background</vt:lpstr>
      <vt:lpstr>Quality Improvement</vt:lpstr>
      <vt:lpstr> Mon Health Strategic Plan  Goal for  Quality and Safety    </vt:lpstr>
      <vt:lpstr>Overview</vt:lpstr>
      <vt:lpstr> SEPSIS</vt:lpstr>
      <vt:lpstr> Definitions</vt:lpstr>
      <vt:lpstr> Sepsis Care</vt:lpstr>
      <vt:lpstr> Sepsis Care</vt:lpstr>
      <vt:lpstr> Sepsis Care</vt:lpstr>
      <vt:lpstr> Sepsis Care </vt:lpstr>
      <vt:lpstr> STROKE</vt:lpstr>
      <vt:lpstr>Acute Stroke Ready</vt:lpstr>
      <vt:lpstr>Inpatient Stroke Care</vt:lpstr>
      <vt:lpstr>Emergency Department</vt:lpstr>
      <vt:lpstr>Acute Myocardial Infarction</vt:lpstr>
      <vt:lpstr>Perinatal Care</vt:lpstr>
      <vt:lpstr>Prevention of Healthcare-Associated Infections  (MDROs, CLABSIs, SSIs, and CAUTIs)</vt:lpstr>
      <vt:lpstr>Hospital Acquired Infection Prevention</vt:lpstr>
      <vt:lpstr>MDRO Infections What are MDROs? Multidrug-resistant Organisms:    </vt:lpstr>
      <vt:lpstr>MDRO Infections - MRSA</vt:lpstr>
      <vt:lpstr>Prevent MDRO Infections - MRSA</vt:lpstr>
      <vt:lpstr>Prevent MDRO Infections - MRSA</vt:lpstr>
      <vt:lpstr>MDRO Infections - VRE</vt:lpstr>
      <vt:lpstr>MDRO Infections - ESBLs</vt:lpstr>
      <vt:lpstr>Prevent MDRO Infections - CRE</vt:lpstr>
      <vt:lpstr>MDRO Infections – other GNB</vt:lpstr>
      <vt:lpstr>Other Infections – Clostidium difficile</vt:lpstr>
      <vt:lpstr>MDRO Infections – C. difficile</vt:lpstr>
      <vt:lpstr>Prevent MDRO Infections – C. difficile</vt:lpstr>
      <vt:lpstr>Prevent MDRO Infections –  C. difficile</vt:lpstr>
      <vt:lpstr> C. difficile Risk Factors</vt:lpstr>
      <vt:lpstr>C. difficile Modes of Transmission</vt:lpstr>
      <vt:lpstr>Prevent MDRO Infections – Colonized vs. Infected</vt:lpstr>
      <vt:lpstr>Prevent MDRO Infections – Colonized vs. Infected</vt:lpstr>
      <vt:lpstr>Prevent MDRO Infections: ASC</vt:lpstr>
      <vt:lpstr>Prevent MDRO Infections – Colonized patients</vt:lpstr>
      <vt:lpstr>MDRO Infections:  Prevention and Control</vt:lpstr>
      <vt:lpstr>Prevent MDRO Infections: Prevention and Control</vt:lpstr>
      <vt:lpstr>Prevent MDRO Infections:  Personal Protective Equipment (PPE)</vt:lpstr>
      <vt:lpstr>Prevent MDRO Infections: Prevention and Control</vt:lpstr>
      <vt:lpstr>Prevent CLABSI Infections</vt:lpstr>
      <vt:lpstr>Prevent CLABSI Infections</vt:lpstr>
      <vt:lpstr>Prevent CLABSI Infections</vt:lpstr>
      <vt:lpstr>Prevent CLABSI Infections</vt:lpstr>
      <vt:lpstr>Prevent Surgical Site Infections</vt:lpstr>
      <vt:lpstr>Prevent Surgical Site Infections</vt:lpstr>
      <vt:lpstr>Prevent Surgical Site Infections</vt:lpstr>
      <vt:lpstr>Prevent Surgical Site Infections</vt:lpstr>
      <vt:lpstr>Prevent Surgical Site Infections</vt:lpstr>
      <vt:lpstr>Prevent Surgical Site Infections</vt:lpstr>
      <vt:lpstr>Prevent Surgical Site Infections</vt:lpstr>
      <vt:lpstr>Prevent CAUTI Infections</vt:lpstr>
      <vt:lpstr>Prevent CAUTI Infections</vt:lpstr>
      <vt:lpstr>Prevent CAUTI Infections</vt:lpstr>
      <vt:lpstr>Prevent CAUTI Infections</vt:lpstr>
      <vt:lpstr>Prevent CAUTI Infections</vt:lpstr>
      <vt:lpstr>Prevent CAUTI Infections</vt:lpstr>
      <vt:lpstr>Prevention of HAIs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Improvement</dc:title>
  <dc:creator>Dianna Padovini</dc:creator>
  <cp:lastModifiedBy>Rogers, Kristan E.</cp:lastModifiedBy>
  <cp:revision>109</cp:revision>
  <cp:lastPrinted>2018-09-12T16:19:31Z</cp:lastPrinted>
  <dcterms:created xsi:type="dcterms:W3CDTF">2016-07-20T12:53:45Z</dcterms:created>
  <dcterms:modified xsi:type="dcterms:W3CDTF">2025-11-26T18:25:58Z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0x010100D9008FF72F7D604F8699314D79C2DCE7</vt:lpwstr>
  </property>
</Properties>
</file>